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crdownload"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3"/>
  </p:notesMasterIdLst>
  <p:handoutMasterIdLst>
    <p:handoutMasterId r:id="rId54"/>
  </p:handoutMasterIdLst>
  <p:sldIdLst>
    <p:sldId id="256" r:id="rId5"/>
    <p:sldId id="257" r:id="rId6"/>
    <p:sldId id="258" r:id="rId7"/>
    <p:sldId id="269" r:id="rId8"/>
    <p:sldId id="260" r:id="rId9"/>
    <p:sldId id="270" r:id="rId10"/>
    <p:sldId id="261"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89" r:id="rId31"/>
    <p:sldId id="292" r:id="rId32"/>
    <p:sldId id="293" r:id="rId33"/>
    <p:sldId id="294" r:id="rId34"/>
    <p:sldId id="291" r:id="rId35"/>
    <p:sldId id="295" r:id="rId36"/>
    <p:sldId id="296" r:id="rId37"/>
    <p:sldId id="297" r:id="rId38"/>
    <p:sldId id="298" r:id="rId39"/>
    <p:sldId id="299" r:id="rId40"/>
    <p:sldId id="262" r:id="rId41"/>
    <p:sldId id="300" r:id="rId42"/>
    <p:sldId id="301" r:id="rId43"/>
    <p:sldId id="302" r:id="rId44"/>
    <p:sldId id="303" r:id="rId45"/>
    <p:sldId id="304" r:id="rId46"/>
    <p:sldId id="305" r:id="rId47"/>
    <p:sldId id="306" r:id="rId48"/>
    <p:sldId id="307" r:id="rId49"/>
    <p:sldId id="308" r:id="rId50"/>
    <p:sldId id="264" r:id="rId51"/>
    <p:sldId id="265" r:id="rId5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73" d="100"/>
          <a:sy n="73" d="100"/>
        </p:scale>
        <p:origin x="618" y="7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5/22/2021</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5/22/2021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xmlns=""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xmlns=""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smtClean="0"/>
              <a:t>Click to edit Master subtitle style</a:t>
            </a:r>
            <a:endParaRPr lang="en-US" noProof="0"/>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smtClean="0"/>
              <a:t>Click to edit Master title style</a:t>
            </a:r>
            <a:endParaRPr lang="en-US" noProof="0"/>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smtClean="0"/>
              <a:t>Click to edit Master title style</a:t>
            </a:r>
            <a:endParaRPr lang="en-US" noProof="0"/>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smtClean="0"/>
              <a:t>Click to edit Master title style</a:t>
            </a:r>
            <a:endParaRPr lang="en-US" noProof="0"/>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smtClean="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xmlns=""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xmlns=""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xmlns=""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smtClean="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xmlns=""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xmlns=""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xmlns=""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xmlns=""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xmlns=""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smtClean="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mailto:amanbhandari188@gmail.com"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mailto:amanbhandari188@gmail.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hyperlink" Target="mailto:amanbhandari188@gmail.com"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mailto:pasal@gmail.com" TargetMode="External"/><Relationship Id="rId2" Type="http://schemas.openxmlformats.org/officeDocument/2006/relationships/hyperlink" Target="mailto:amanbhandari188@gmail.com"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mailto:admin@gmail.com"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3.crdownload"/><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smtClean="0"/>
              <a:t>Group A</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err="1" smtClean="0"/>
              <a:t>AgroPal</a:t>
            </a:r>
            <a:endParaRPr lang="ru-RU" dirty="0"/>
          </a:p>
        </p:txBody>
      </p:sp>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3912235" y="1181856"/>
            <a:ext cx="4367531" cy="324417"/>
          </a:xfrm>
        </p:spPr>
        <p:txBody>
          <a:bodyPr/>
          <a:lstStyle/>
          <a:p>
            <a:r>
              <a:rPr lang="en-US" dirty="0" smtClean="0"/>
              <a:t>BCA 4</a:t>
            </a:r>
            <a:r>
              <a:rPr lang="en-US" baseline="30000" dirty="0" smtClean="0"/>
              <a:t>th</a:t>
            </a:r>
            <a:r>
              <a:rPr lang="en-US" dirty="0" smtClean="0"/>
              <a:t> </a:t>
            </a:r>
            <a:r>
              <a:rPr lang="en-US" dirty="0" err="1" smtClean="0"/>
              <a:t>Sem</a:t>
            </a:r>
            <a:r>
              <a:rPr lang="en-US" dirty="0" smtClean="0"/>
              <a:t> Project </a:t>
            </a:r>
            <a:r>
              <a:rPr lang="en-US" dirty="0" err="1" smtClean="0"/>
              <a:t>Defence</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037021" y="4837825"/>
            <a:ext cx="10090287" cy="1101897"/>
          </a:xfrm>
        </p:spPr>
        <p:txBody>
          <a:bodyPr/>
          <a:lstStyle/>
          <a:p>
            <a:r>
              <a:rPr lang="en-US" dirty="0" smtClean="0"/>
              <a:t>Kathmandu Bernhardt College</a:t>
            </a:r>
            <a:endParaRPr lang="ru-RU" dirty="0"/>
          </a:p>
        </p:txBody>
      </p:sp>
    </p:spTree>
    <p:extLst>
      <p:ext uri="{BB962C8B-B14F-4D97-AF65-F5344CB8AC3E}">
        <p14:creationId xmlns:p14="http://schemas.microsoft.com/office/powerpoint/2010/main" val="214231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path" presetSubtype="0" accel="50000" decel="50000" fill="hold" grpId="0" nodeType="withEffect">
                                  <p:stCondLst>
                                    <p:cond delay="400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10</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a:bodyPr>
          <a:lstStyle/>
          <a:p>
            <a:r>
              <a:rPr lang="en-US" dirty="0" smtClean="0"/>
              <a:t>Requirement Analysis.</a:t>
            </a:r>
            <a:endParaRPr lang="en-US" dirty="0"/>
          </a:p>
        </p:txBody>
      </p:sp>
      <p:sp>
        <p:nvSpPr>
          <p:cNvPr id="8" name="Text Placeholder 7"/>
          <p:cNvSpPr>
            <a:spLocks noGrp="1"/>
          </p:cNvSpPr>
          <p:nvPr>
            <p:ph type="body" sz="half" idx="2"/>
          </p:nvPr>
        </p:nvSpPr>
        <p:spPr>
          <a:xfrm>
            <a:off x="839788" y="2177592"/>
            <a:ext cx="4034599" cy="1613482"/>
          </a:xfrm>
        </p:spPr>
        <p:txBody>
          <a:bodyPr>
            <a:noAutofit/>
          </a:bodyPr>
          <a:lstStyle/>
          <a:p>
            <a:r>
              <a:rPr lang="en-US" sz="2800" dirty="0"/>
              <a:t>Requirement analysis is tasks that go to the needs or conditions to meet for a new project.</a:t>
            </a:r>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261518" y="1701437"/>
            <a:ext cx="6553509" cy="3687632"/>
          </a:xfrm>
        </p:spPr>
      </p:pic>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12" name="Picture Placeholder 10"/>
          <p:cNvPicPr>
            <a:picLocks noChangeAspect="1"/>
          </p:cNvPicPr>
          <p:nvPr/>
        </p:nvPicPr>
        <p:blipFill rotWithShape="1">
          <a:blip r:embed="rId2">
            <a:extLst>
              <a:ext uri="{28A0092B-C50C-407E-A947-70E740481C1C}">
                <a14:useLocalDpi xmlns:a14="http://schemas.microsoft.com/office/drawing/2010/main" val="0"/>
              </a:ext>
            </a:extLst>
          </a:blip>
          <a:srcRect t="57716" r="47501"/>
          <a:stretch/>
        </p:blipFill>
        <p:spPr>
          <a:xfrm>
            <a:off x="5330198" y="2704141"/>
            <a:ext cx="3240360" cy="1468558"/>
          </a:xfrm>
          <a:prstGeom prst="rect">
            <a:avLst/>
          </a:prstGeom>
        </p:spPr>
      </p:pic>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4" name="Title 5"/>
          <p:cNvSpPr txBox="1">
            <a:spLocks/>
          </p:cNvSpPr>
          <p:nvPr/>
        </p:nvSpPr>
        <p:spPr>
          <a:xfrm>
            <a:off x="5434148" y="2733181"/>
            <a:ext cx="3808919" cy="162414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Visit E-commerce website.</a:t>
            </a:r>
          </a:p>
          <a:p>
            <a:pPr marL="342900" indent="-3429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Group meeting.</a:t>
            </a:r>
          </a:p>
          <a:p>
            <a:pPr marL="342900" indent="-3429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Consult with agricultural students.</a:t>
            </a:r>
          </a:p>
          <a:p>
            <a:pPr marL="342900" indent="-342900">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Gathering needs</a:t>
            </a: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785098" y="4141386"/>
            <a:ext cx="4366481" cy="169386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400" dirty="0">
                <a:latin typeface="Times New Roman" panose="02020603050405020304" pitchFamily="18" charset="0"/>
                <a:cs typeface="Times New Roman" panose="02020603050405020304" pitchFamily="18" charset="0"/>
              </a:rPr>
              <a:t>Types of requirement </a:t>
            </a:r>
            <a:r>
              <a:rPr lang="en-US" sz="2400" dirty="0" smtClean="0">
                <a:latin typeface="Times New Roman" panose="02020603050405020304" pitchFamily="18" charset="0"/>
                <a:cs typeface="Times New Roman" panose="02020603050405020304" pitchFamily="18" charset="0"/>
              </a:rPr>
              <a:t>analysis</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Functional requirement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Non-functional requirement</a:t>
            </a:r>
          </a:p>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399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11</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a:bodyPr>
          <a:lstStyle/>
          <a:p>
            <a:r>
              <a:rPr lang="en-US" dirty="0" smtClean="0"/>
              <a:t>Functional Analysis.</a:t>
            </a:r>
            <a:endParaRPr lang="en-US" dirty="0"/>
          </a:p>
        </p:txBody>
      </p:sp>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622384" y="2382064"/>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smtClean="0">
                <a:latin typeface="Times New Roman" panose="02020603050405020304" pitchFamily="18" charset="0"/>
                <a:cs typeface="Times New Roman" panose="02020603050405020304" pitchFamily="18" charset="0"/>
              </a:rPr>
              <a:t>Register:</a:t>
            </a:r>
            <a:r>
              <a:rPr lang="en-US" sz="2400" dirty="0" smtClean="0">
                <a:latin typeface="Times New Roman" panose="02020603050405020304" pitchFamily="18" charset="0"/>
                <a:cs typeface="Times New Roman" panose="02020603050405020304" pitchFamily="18" charset="0"/>
              </a:rPr>
              <a:t> Enter </a:t>
            </a:r>
            <a:r>
              <a:rPr lang="en-US" sz="2400" dirty="0">
                <a:latin typeface="Times New Roman" panose="02020603050405020304" pitchFamily="18" charset="0"/>
                <a:cs typeface="Times New Roman" panose="02020603050405020304" pitchFamily="18" charset="0"/>
              </a:rPr>
              <a:t>or record on the site for the first time, once registered user needs only </a:t>
            </a:r>
            <a:r>
              <a:rPr lang="en-US" sz="2400" dirty="0" smtClean="0">
                <a:latin typeface="Times New Roman" panose="02020603050405020304" pitchFamily="18" charset="0"/>
                <a:cs typeface="Times New Roman" panose="02020603050405020304" pitchFamily="18" charset="0"/>
              </a:rPr>
              <a:t>email </a:t>
            </a:r>
            <a:r>
              <a:rPr lang="en-US" sz="2400" dirty="0">
                <a:latin typeface="Times New Roman" panose="02020603050405020304" pitchFamily="18" charset="0"/>
                <a:cs typeface="Times New Roman" panose="02020603050405020304" pitchFamily="18" charset="0"/>
              </a:rPr>
              <a:t>&amp; password. </a:t>
            </a:r>
          </a:p>
        </p:txBody>
      </p:sp>
      <p:sp>
        <p:nvSpPr>
          <p:cNvPr id="16" name="Title 5"/>
          <p:cNvSpPr txBox="1">
            <a:spLocks/>
          </p:cNvSpPr>
          <p:nvPr/>
        </p:nvSpPr>
        <p:spPr>
          <a:xfrm>
            <a:off x="622384" y="3229513"/>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Login: </a:t>
            </a:r>
            <a:r>
              <a:rPr lang="en-US" sz="2400" dirty="0">
                <a:latin typeface="Times New Roman" panose="02020603050405020304" pitchFamily="18" charset="0"/>
                <a:cs typeface="Times New Roman" panose="02020603050405020304" pitchFamily="18" charset="0"/>
              </a:rPr>
              <a:t>Logging in is the process by which an individual gains access to a web application by identifying and authenticating themselves. </a:t>
            </a:r>
          </a:p>
        </p:txBody>
      </p:sp>
      <p:sp>
        <p:nvSpPr>
          <p:cNvPr id="17" name="Title 5"/>
          <p:cNvSpPr txBox="1">
            <a:spLocks/>
          </p:cNvSpPr>
          <p:nvPr/>
        </p:nvSpPr>
        <p:spPr>
          <a:xfrm>
            <a:off x="622384" y="4043798"/>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Add, update and delete: </a:t>
            </a:r>
            <a:r>
              <a:rPr lang="en-US" sz="2400" dirty="0">
                <a:latin typeface="Times New Roman" panose="02020603050405020304" pitchFamily="18" charset="0"/>
                <a:cs typeface="Times New Roman" panose="02020603050405020304" pitchFamily="18" charset="0"/>
              </a:rPr>
              <a:t>Feature of adding product photos, description</a:t>
            </a:r>
            <a:r>
              <a:rPr lang="en-US" sz="2400" dirty="0"/>
              <a:t>, </a:t>
            </a:r>
            <a:r>
              <a:rPr lang="en-US" sz="2400" dirty="0">
                <a:latin typeface="Times New Roman" panose="02020603050405020304" pitchFamily="18" charset="0"/>
                <a:cs typeface="Times New Roman" panose="02020603050405020304" pitchFamily="18" charset="0"/>
              </a:rPr>
              <a:t>price of the product &amp; the quantity available.</a:t>
            </a:r>
            <a:endParaRPr lang="en-US" sz="2400" b="1" u="sng" dirty="0">
              <a:latin typeface="Times New Roman" panose="02020603050405020304" pitchFamily="18" charset="0"/>
              <a:cs typeface="Times New Roman" panose="02020603050405020304" pitchFamily="18" charset="0"/>
            </a:endParaRPr>
          </a:p>
        </p:txBody>
      </p:sp>
      <p:sp>
        <p:nvSpPr>
          <p:cNvPr id="18" name="Title 5"/>
          <p:cNvSpPr txBox="1">
            <a:spLocks/>
          </p:cNvSpPr>
          <p:nvPr/>
        </p:nvSpPr>
        <p:spPr>
          <a:xfrm>
            <a:off x="622384" y="4907636"/>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Contact: </a:t>
            </a:r>
            <a:r>
              <a:rPr lang="en-US" sz="2400" dirty="0">
                <a:latin typeface="Times New Roman" panose="02020603050405020304" pitchFamily="18" charset="0"/>
                <a:cs typeface="Times New Roman" panose="02020603050405020304" pitchFamily="18" charset="0"/>
              </a:rPr>
              <a:t>The buyer can directly contact us through contact page by writing message. </a:t>
            </a:r>
          </a:p>
        </p:txBody>
      </p:sp>
    </p:spTree>
    <p:extLst>
      <p:ext uri="{BB962C8B-B14F-4D97-AF65-F5344CB8AC3E}">
        <p14:creationId xmlns:p14="http://schemas.microsoft.com/office/powerpoint/2010/main" val="2332623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12</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a:bodyPr>
          <a:lstStyle/>
          <a:p>
            <a:r>
              <a:rPr lang="en-US" dirty="0" smtClean="0"/>
              <a:t>Functional Analysis.</a:t>
            </a:r>
            <a:endParaRPr lang="en-US" dirty="0"/>
          </a:p>
        </p:txBody>
      </p:sp>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622384" y="2382064"/>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Add to cart: </a:t>
            </a:r>
            <a:r>
              <a:rPr lang="en-US" sz="2400" dirty="0">
                <a:latin typeface="Times New Roman" panose="02020603050405020304" pitchFamily="18" charset="0"/>
                <a:cs typeface="Times New Roman" panose="02020603050405020304" pitchFamily="18" charset="0"/>
              </a:rPr>
              <a:t>The buyer can add a product to cart and purchase a products in large quantity. </a:t>
            </a:r>
          </a:p>
        </p:txBody>
      </p:sp>
      <p:sp>
        <p:nvSpPr>
          <p:cNvPr id="16" name="Title 5"/>
          <p:cNvSpPr txBox="1">
            <a:spLocks/>
          </p:cNvSpPr>
          <p:nvPr/>
        </p:nvSpPr>
        <p:spPr>
          <a:xfrm>
            <a:off x="622384" y="3204748"/>
            <a:ext cx="10947232" cy="5458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User management:</a:t>
            </a:r>
            <a:r>
              <a:rPr lang="en-US" sz="2400" dirty="0">
                <a:latin typeface="Times New Roman" panose="02020603050405020304" pitchFamily="18" charset="0"/>
                <a:cs typeface="Times New Roman" panose="02020603050405020304" pitchFamily="18" charset="0"/>
              </a:rPr>
              <a:t> Admin can check the user profile and manages the user.</a:t>
            </a:r>
          </a:p>
        </p:txBody>
      </p:sp>
      <p:sp>
        <p:nvSpPr>
          <p:cNvPr id="17" name="Title 5"/>
          <p:cNvSpPr txBox="1">
            <a:spLocks/>
          </p:cNvSpPr>
          <p:nvPr/>
        </p:nvSpPr>
        <p:spPr>
          <a:xfrm>
            <a:off x="622384" y="3863904"/>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571500" indent="-571500">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Search: </a:t>
            </a:r>
            <a:r>
              <a:rPr lang="en-US" sz="2400" dirty="0">
                <a:latin typeface="Times New Roman" panose="02020603050405020304" pitchFamily="18" charset="0"/>
                <a:cs typeface="Times New Roman" panose="02020603050405020304" pitchFamily="18" charset="0"/>
              </a:rPr>
              <a:t>Anyone entering the web app can search the product and decide to purchase.</a:t>
            </a:r>
            <a:endParaRPr lang="en-US"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2418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13</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fontScale="90000"/>
          </a:bodyPr>
          <a:lstStyle/>
          <a:p>
            <a:r>
              <a:rPr lang="en-US" dirty="0" smtClean="0"/>
              <a:t>Non-Functional Analysis.</a:t>
            </a:r>
            <a:endParaRPr lang="en-US" dirty="0"/>
          </a:p>
        </p:txBody>
      </p:sp>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622384" y="2595432"/>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lvl="0" indent="-342900">
              <a:lnSpc>
                <a:spcPct val="150000"/>
              </a:lnSpc>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Usability:</a:t>
            </a:r>
            <a:r>
              <a:rPr lang="en-US" sz="2400" dirty="0">
                <a:latin typeface="Times New Roman" panose="02020603050405020304" pitchFamily="18" charset="0"/>
                <a:cs typeface="Times New Roman" panose="02020603050405020304" pitchFamily="18" charset="0"/>
              </a:rPr>
              <a:t> Efficiency to use because many task user can complete without any help. Simple to understand the interface.</a:t>
            </a:r>
            <a:endParaRPr lang="en-US" sz="2400" dirty="0">
              <a:latin typeface="Times New Roman" panose="02020603050405020304" pitchFamily="18" charset="0"/>
              <a:cs typeface="Times New Roman" panose="02020603050405020304" pitchFamily="18" charset="0"/>
            </a:endParaRPr>
          </a:p>
        </p:txBody>
      </p:sp>
      <p:sp>
        <p:nvSpPr>
          <p:cNvPr id="16" name="Title 5"/>
          <p:cNvSpPr txBox="1">
            <a:spLocks/>
          </p:cNvSpPr>
          <p:nvPr/>
        </p:nvSpPr>
        <p:spPr>
          <a:xfrm>
            <a:off x="585690" y="3797257"/>
            <a:ext cx="10947232" cy="5458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lnSpc>
                <a:spcPct val="150000"/>
              </a:lnSpc>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Security:</a:t>
            </a:r>
            <a:r>
              <a:rPr lang="en-US" sz="2400" dirty="0">
                <a:latin typeface="Times New Roman" panose="02020603050405020304" pitchFamily="18" charset="0"/>
                <a:cs typeface="Times New Roman" panose="02020603050405020304" pitchFamily="18" charset="0"/>
              </a:rPr>
              <a:t> The admin can only view the number of users and the details of seller.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8993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14</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a:bodyPr>
          <a:lstStyle/>
          <a:p>
            <a:r>
              <a:rPr lang="en-US" dirty="0" smtClean="0"/>
              <a:t>Feasibility Study.</a:t>
            </a:r>
            <a:endParaRPr lang="en-US" dirty="0"/>
          </a:p>
        </p:txBody>
      </p:sp>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622384" y="2595432"/>
            <a:ext cx="10947232" cy="8192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lnSpc>
                <a:spcPct val="150000"/>
              </a:lnSpc>
              <a:buFont typeface="Arial" panose="020B0604020202020204" pitchFamily="34" charset="0"/>
              <a:buChar char="•"/>
            </a:pPr>
            <a:r>
              <a:rPr lang="en-US" sz="2800" u="sng" dirty="0">
                <a:latin typeface="Times New Roman" panose="02020603050405020304" pitchFamily="18" charset="0"/>
                <a:cs typeface="Times New Roman" panose="02020603050405020304" pitchFamily="18" charset="0"/>
              </a:rPr>
              <a:t>Technical feasibility : </a:t>
            </a:r>
            <a:r>
              <a:rPr lang="en-US" sz="2400" dirty="0">
                <a:latin typeface="Times New Roman" panose="02020603050405020304" pitchFamily="18" charset="0"/>
                <a:cs typeface="Times New Roman" panose="02020603050405020304" pitchFamily="18" charset="0"/>
              </a:rPr>
              <a:t>The system is developed using existing development tools and technologies.</a:t>
            </a:r>
            <a:endParaRPr lang="en-US" sz="2400" dirty="0">
              <a:latin typeface="Times New Roman" panose="02020603050405020304" pitchFamily="18" charset="0"/>
              <a:cs typeface="Times New Roman" panose="02020603050405020304" pitchFamily="18" charset="0"/>
            </a:endParaRPr>
          </a:p>
        </p:txBody>
      </p:sp>
      <p:sp>
        <p:nvSpPr>
          <p:cNvPr id="16" name="Title 5"/>
          <p:cNvSpPr txBox="1">
            <a:spLocks/>
          </p:cNvSpPr>
          <p:nvPr/>
        </p:nvSpPr>
        <p:spPr>
          <a:xfrm>
            <a:off x="622384" y="3471892"/>
            <a:ext cx="10947232" cy="120802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lvl="0" indent="-342900">
              <a:lnSpc>
                <a:spcPct val="150000"/>
              </a:lnSpc>
              <a:buFont typeface="Arial" panose="020B0604020202020204" pitchFamily="34" charset="0"/>
              <a:buChar char="•"/>
            </a:pPr>
            <a:r>
              <a:rPr lang="en-US" sz="2800" u="sng" dirty="0">
                <a:latin typeface="Times New Roman" panose="02020603050405020304" pitchFamily="18" charset="0"/>
                <a:cs typeface="Times New Roman" panose="02020603050405020304" pitchFamily="18" charset="0"/>
              </a:rPr>
              <a:t>Economic feasibility:  </a:t>
            </a:r>
            <a:r>
              <a:rPr lang="en-US" sz="2400" dirty="0">
                <a:latin typeface="Times New Roman" panose="02020603050405020304" pitchFamily="18" charset="0"/>
                <a:cs typeface="Times New Roman" panose="02020603050405020304" pitchFamily="18" charset="0"/>
              </a:rPr>
              <a:t>It is economically feasible because it is developed using open-source tools and no any paid </a:t>
            </a:r>
            <a:r>
              <a:rPr lang="en-US" sz="2400" dirty="0" err="1">
                <a:latin typeface="Times New Roman" panose="02020603050405020304" pitchFamily="18" charset="0"/>
                <a:cs typeface="Times New Roman" panose="02020603050405020304" pitchFamily="18" charset="0"/>
              </a:rPr>
              <a:t>softwares</a:t>
            </a:r>
            <a:r>
              <a:rPr lang="en-US" sz="2400" dirty="0">
                <a:latin typeface="Times New Roman" panose="02020603050405020304" pitchFamily="18" charset="0"/>
                <a:cs typeface="Times New Roman" panose="02020603050405020304" pitchFamily="18" charset="0"/>
              </a:rPr>
              <a:t> is used to build this project.</a:t>
            </a:r>
          </a:p>
        </p:txBody>
      </p:sp>
      <p:sp>
        <p:nvSpPr>
          <p:cNvPr id="11" name="Title 5"/>
          <p:cNvSpPr txBox="1">
            <a:spLocks/>
          </p:cNvSpPr>
          <p:nvPr/>
        </p:nvSpPr>
        <p:spPr>
          <a:xfrm>
            <a:off x="622384" y="5177039"/>
            <a:ext cx="10947232" cy="124042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lnSpc>
                <a:spcPct val="150000"/>
              </a:lnSpc>
              <a:buFont typeface="Arial" panose="020B0604020202020204" pitchFamily="34" charset="0"/>
              <a:buChar char="•"/>
            </a:pPr>
            <a:r>
              <a:rPr lang="en-US" sz="2400" u="sng" dirty="0">
                <a:latin typeface="Times New Roman" panose="02020603050405020304" pitchFamily="18" charset="0"/>
                <a:cs typeface="Times New Roman" panose="02020603050405020304" pitchFamily="18" charset="0"/>
              </a:rPr>
              <a:t>Schedule feasibility: </a:t>
            </a:r>
            <a:r>
              <a:rPr lang="en-US" sz="2400" dirty="0">
                <a:latin typeface="Times New Roman" panose="02020603050405020304" pitchFamily="18" charset="0"/>
                <a:cs typeface="Times New Roman" panose="02020603050405020304" pitchFamily="18" charset="0"/>
              </a:rPr>
              <a:t>The project is to be complete, realistic and achievable under a deadline according to strategy. </a:t>
            </a:r>
            <a:endParaRPr lang="en-US" sz="2400" u="sng"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26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15</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p:txBody>
          <a:bodyPr/>
          <a:lstStyle/>
          <a:p>
            <a:r>
              <a:rPr lang="en-US" dirty="0" smtClean="0"/>
              <a:t>System analysis &amp; design</a:t>
            </a:r>
            <a:endParaRPr lang="en-US" dirty="0"/>
          </a:p>
        </p:txBody>
      </p:sp>
      <p:sp>
        <p:nvSpPr>
          <p:cNvPr id="5" name="Text Placeholder 4"/>
          <p:cNvSpPr>
            <a:spLocks noGrp="1"/>
          </p:cNvSpPr>
          <p:nvPr>
            <p:ph type="body" sz="half" idx="2"/>
          </p:nvPr>
        </p:nvSpPr>
        <p:spPr>
          <a:xfrm>
            <a:off x="839788" y="2177592"/>
            <a:ext cx="4981491" cy="3818259"/>
          </a:xfrm>
        </p:spPr>
        <p:txBody>
          <a:bodyPr>
            <a:noAutofit/>
          </a:bodyPr>
          <a:lstStyle/>
          <a:p>
            <a:pPr marL="285750" lvl="0" indent="-285750">
              <a:lnSpc>
                <a:spcPct val="150000"/>
              </a:lnSpc>
              <a:spcBef>
                <a:spcPts val="0"/>
              </a:spcBef>
              <a:buFont typeface="Arial" panose="020B0604020202020204" pitchFamily="34" charset="0"/>
              <a:buChar char="•"/>
              <a:defRPr/>
            </a:pPr>
            <a:r>
              <a:rPr lang="en-GB" sz="1800" b="1" u="sng" dirty="0">
                <a:solidFill>
                  <a:schemeClr val="lt1"/>
                </a:solidFill>
                <a:latin typeface="Times New Roman" panose="02020603050405020304" pitchFamily="18" charset="0"/>
                <a:cs typeface="Times New Roman" panose="02020603050405020304" pitchFamily="18" charset="0"/>
              </a:rPr>
              <a:t>Users Entity: </a:t>
            </a:r>
            <a:r>
              <a:rPr lang="en-GB" sz="1800" b="1" dirty="0">
                <a:solidFill>
                  <a:schemeClr val="lt1"/>
                </a:solidFill>
                <a:latin typeface="Times New Roman" panose="02020603050405020304" pitchFamily="18" charset="0"/>
                <a:cs typeface="Times New Roman" panose="02020603050405020304" pitchFamily="18" charset="0"/>
              </a:rPr>
              <a:t>Attributes of Users are </a:t>
            </a:r>
            <a:r>
              <a:rPr lang="en-GB" sz="1800" b="1" dirty="0" err="1">
                <a:solidFill>
                  <a:schemeClr val="lt1"/>
                </a:solidFill>
                <a:latin typeface="Times New Roman" panose="02020603050405020304" pitchFamily="18" charset="0"/>
                <a:cs typeface="Times New Roman" panose="02020603050405020304" pitchFamily="18" charset="0"/>
              </a:rPr>
              <a:t>user_id</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user_name</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user_mobile</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user_email</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user_usemame</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user_password</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user_address</a:t>
            </a:r>
            <a:r>
              <a:rPr lang="en-GB" sz="1800" b="1" dirty="0">
                <a:solidFill>
                  <a:schemeClr val="lt1"/>
                </a:solidFill>
                <a:latin typeface="Times New Roman" panose="02020603050405020304" pitchFamily="18" charset="0"/>
                <a:cs typeface="Times New Roman" panose="02020603050405020304" pitchFamily="18" charset="0"/>
              </a:rPr>
              <a:t>.</a:t>
            </a:r>
            <a:endParaRPr lang="en-US" sz="1800" b="1" dirty="0">
              <a:solidFill>
                <a:schemeClr val="lt1"/>
              </a:solidFill>
              <a:latin typeface="Times New Roman" panose="02020603050405020304" pitchFamily="18" charset="0"/>
              <a:cs typeface="Times New Roman" panose="02020603050405020304" pitchFamily="18" charset="0"/>
            </a:endParaRPr>
          </a:p>
          <a:p>
            <a:pPr marL="285750" lvl="0" indent="-285750">
              <a:lnSpc>
                <a:spcPct val="150000"/>
              </a:lnSpc>
              <a:spcBef>
                <a:spcPts val="0"/>
              </a:spcBef>
              <a:buFont typeface="Arial" panose="020B0604020202020204" pitchFamily="34" charset="0"/>
              <a:buChar char="•"/>
              <a:defRPr/>
            </a:pPr>
            <a:r>
              <a:rPr lang="en-GB" sz="1800" b="1" u="sng" dirty="0">
                <a:solidFill>
                  <a:schemeClr val="lt1"/>
                </a:solidFill>
                <a:latin typeface="Times New Roman" panose="02020603050405020304" pitchFamily="18" charset="0"/>
                <a:cs typeface="Times New Roman" panose="02020603050405020304" pitchFamily="18" charset="0"/>
              </a:rPr>
              <a:t>Admin Entity: </a:t>
            </a:r>
            <a:r>
              <a:rPr lang="en-GB" sz="1800" b="1" dirty="0">
                <a:solidFill>
                  <a:schemeClr val="lt1"/>
                </a:solidFill>
                <a:latin typeface="Times New Roman" panose="02020603050405020304" pitchFamily="18" charset="0"/>
                <a:cs typeface="Times New Roman" panose="02020603050405020304" pitchFamily="18" charset="0"/>
              </a:rPr>
              <a:t>Attributes of Admin are </a:t>
            </a:r>
            <a:r>
              <a:rPr lang="en-GB" sz="1800" b="1" dirty="0" err="1">
                <a:solidFill>
                  <a:schemeClr val="lt1"/>
                </a:solidFill>
                <a:latin typeface="Times New Roman" panose="02020603050405020304" pitchFamily="18" charset="0"/>
                <a:cs typeface="Times New Roman" panose="02020603050405020304" pitchFamily="18" charset="0"/>
              </a:rPr>
              <a:t>admin_id</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admin_email</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admin_password</a:t>
            </a:r>
            <a:r>
              <a:rPr lang="en-GB" sz="1800" b="1" dirty="0">
                <a:solidFill>
                  <a:schemeClr val="lt1"/>
                </a:solidFill>
                <a:latin typeface="Times New Roman" panose="02020603050405020304" pitchFamily="18" charset="0"/>
                <a:cs typeface="Times New Roman" panose="02020603050405020304" pitchFamily="18" charset="0"/>
              </a:rPr>
              <a:t>.</a:t>
            </a:r>
            <a:endParaRPr lang="en-US" sz="1800" b="1" dirty="0">
              <a:solidFill>
                <a:schemeClr val="lt1"/>
              </a:solidFill>
              <a:latin typeface="Times New Roman" panose="02020603050405020304" pitchFamily="18" charset="0"/>
              <a:cs typeface="Times New Roman" panose="02020603050405020304" pitchFamily="18" charset="0"/>
            </a:endParaRPr>
          </a:p>
          <a:p>
            <a:pPr marL="285750" lvl="0" indent="-285750">
              <a:lnSpc>
                <a:spcPct val="150000"/>
              </a:lnSpc>
              <a:spcBef>
                <a:spcPts val="0"/>
              </a:spcBef>
              <a:buFont typeface="Arial" panose="020B0604020202020204" pitchFamily="34" charset="0"/>
              <a:buChar char="•"/>
              <a:defRPr/>
            </a:pPr>
            <a:r>
              <a:rPr lang="en-GB" sz="1800" b="1" u="sng" dirty="0">
                <a:solidFill>
                  <a:schemeClr val="lt1"/>
                </a:solidFill>
                <a:latin typeface="Times New Roman" panose="02020603050405020304" pitchFamily="18" charset="0"/>
                <a:cs typeface="Times New Roman" panose="02020603050405020304" pitchFamily="18" charset="0"/>
              </a:rPr>
              <a:t>Products Entity: </a:t>
            </a:r>
            <a:r>
              <a:rPr lang="en-GB" sz="1800" b="1" dirty="0">
                <a:solidFill>
                  <a:schemeClr val="lt1"/>
                </a:solidFill>
                <a:latin typeface="Times New Roman" panose="02020603050405020304" pitchFamily="18" charset="0"/>
                <a:cs typeface="Times New Roman" panose="02020603050405020304" pitchFamily="18" charset="0"/>
              </a:rPr>
              <a:t>Attributes of Products are </a:t>
            </a:r>
            <a:r>
              <a:rPr lang="en-GB" sz="1800" b="1" dirty="0" err="1">
                <a:solidFill>
                  <a:schemeClr val="lt1"/>
                </a:solidFill>
                <a:latin typeface="Times New Roman" panose="02020603050405020304" pitchFamily="18" charset="0"/>
                <a:cs typeface="Times New Roman" panose="02020603050405020304" pitchFamily="18" charset="0"/>
              </a:rPr>
              <a:t>product_id</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product_name</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product_description</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product_price</a:t>
            </a:r>
            <a:r>
              <a:rPr lang="en-GB" sz="1800" b="1" dirty="0">
                <a:solidFill>
                  <a:schemeClr val="lt1"/>
                </a:solidFill>
                <a:latin typeface="Times New Roman" panose="02020603050405020304" pitchFamily="18" charset="0"/>
                <a:cs typeface="Times New Roman" panose="02020603050405020304" pitchFamily="18" charset="0"/>
              </a:rPr>
              <a:t>, </a:t>
            </a:r>
            <a:r>
              <a:rPr lang="en-GB" sz="1800" b="1" dirty="0" err="1">
                <a:solidFill>
                  <a:schemeClr val="lt1"/>
                </a:solidFill>
                <a:latin typeface="Times New Roman" panose="02020603050405020304" pitchFamily="18" charset="0"/>
                <a:cs typeface="Times New Roman" panose="02020603050405020304" pitchFamily="18" charset="0"/>
              </a:rPr>
              <a:t>product_image</a:t>
            </a:r>
            <a:r>
              <a:rPr lang="en-GB" sz="1800" b="1" dirty="0">
                <a:solidFill>
                  <a:schemeClr val="lt1"/>
                </a:solidFill>
                <a:latin typeface="Times New Roman" panose="02020603050405020304" pitchFamily="18" charset="0"/>
                <a:cs typeface="Times New Roman" panose="02020603050405020304" pitchFamily="18" charset="0"/>
              </a:rPr>
              <a:t>. </a:t>
            </a:r>
            <a:endParaRPr lang="en-US" sz="1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3971" y="365593"/>
            <a:ext cx="7637267" cy="5630257"/>
          </a:xfrm>
        </p:spPr>
      </p:pic>
    </p:spTree>
    <p:extLst>
      <p:ext uri="{BB962C8B-B14F-4D97-AF65-F5344CB8AC3E}">
        <p14:creationId xmlns:p14="http://schemas.microsoft.com/office/powerpoint/2010/main" val="2889236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16</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p:txBody>
          <a:bodyPr/>
          <a:lstStyle/>
          <a:p>
            <a:r>
              <a:rPr lang="en-US" dirty="0" smtClean="0"/>
              <a:t>System analysis &amp; design</a:t>
            </a:r>
            <a:endParaRPr lang="en-US" dirty="0"/>
          </a:p>
        </p:txBody>
      </p:sp>
      <p:sp>
        <p:nvSpPr>
          <p:cNvPr id="5" name="Text Placeholder 4"/>
          <p:cNvSpPr>
            <a:spLocks noGrp="1"/>
          </p:cNvSpPr>
          <p:nvPr>
            <p:ph type="body" sz="half" idx="2"/>
          </p:nvPr>
        </p:nvSpPr>
        <p:spPr>
          <a:xfrm>
            <a:off x="722222" y="2425788"/>
            <a:ext cx="4981491" cy="2577288"/>
          </a:xfrm>
        </p:spPr>
        <p:txBody>
          <a:bodyPr>
            <a:noAutofit/>
          </a:bodyPr>
          <a:lstStyle/>
          <a:p>
            <a:pPr>
              <a:lnSpc>
                <a:spcPct val="150000"/>
              </a:lnSpc>
              <a:spcBef>
                <a:spcPts val="0"/>
              </a:spcBef>
              <a:defRPr/>
            </a:pPr>
            <a:r>
              <a:rPr lang="en-GB" sz="2400" b="1" dirty="0">
                <a:solidFill>
                  <a:schemeClr val="lt1"/>
                </a:solidFill>
              </a:rPr>
              <a:t>DFD Level 0 of </a:t>
            </a:r>
            <a:r>
              <a:rPr lang="en-GB" sz="2400" b="1" dirty="0" err="1">
                <a:solidFill>
                  <a:schemeClr val="lt1"/>
                </a:solidFill>
              </a:rPr>
              <a:t>Agropal</a:t>
            </a:r>
            <a:r>
              <a:rPr lang="en-GB" sz="2400" b="1" dirty="0">
                <a:solidFill>
                  <a:schemeClr val="lt1"/>
                </a:solidFill>
              </a:rPr>
              <a:t> contains basic relationship of users (Buyer, Seller) and admin.</a:t>
            </a:r>
            <a:endParaRPr lang="en-US" sz="2400" b="1" dirty="0">
              <a:solidFill>
                <a:schemeClr val="lt1"/>
              </a:solidFill>
            </a:endParaRPr>
          </a:p>
          <a:p>
            <a:pPr lvl="0">
              <a:lnSpc>
                <a:spcPct val="150000"/>
              </a:lnSpc>
              <a:spcBef>
                <a:spcPts val="0"/>
              </a:spcBef>
              <a:defRPr/>
            </a:pP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537" y="1666953"/>
            <a:ext cx="6027396" cy="4328898"/>
          </a:xfrm>
          <a:prstGeom prst="rect">
            <a:avLst/>
          </a:prstGeom>
        </p:spPr>
      </p:pic>
    </p:spTree>
    <p:extLst>
      <p:ext uri="{BB962C8B-B14F-4D97-AF65-F5344CB8AC3E}">
        <p14:creationId xmlns:p14="http://schemas.microsoft.com/office/powerpoint/2010/main" val="5471886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17</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p:txBody>
          <a:bodyPr/>
          <a:lstStyle/>
          <a:p>
            <a:r>
              <a:rPr lang="en-US" dirty="0" smtClean="0"/>
              <a:t>System analysis &amp; design</a:t>
            </a:r>
            <a:endParaRPr lang="en-US" dirty="0"/>
          </a:p>
        </p:txBody>
      </p:sp>
      <p:sp>
        <p:nvSpPr>
          <p:cNvPr id="5" name="Text Placeholder 4"/>
          <p:cNvSpPr>
            <a:spLocks noGrp="1"/>
          </p:cNvSpPr>
          <p:nvPr>
            <p:ph type="body" sz="half" idx="2"/>
          </p:nvPr>
        </p:nvSpPr>
        <p:spPr>
          <a:xfrm>
            <a:off x="696096" y="2269034"/>
            <a:ext cx="5125183" cy="3849450"/>
          </a:xfrm>
        </p:spPr>
        <p:txBody>
          <a:bodyPr>
            <a:noAutofit/>
          </a:bodyPr>
          <a:lstStyle/>
          <a:p>
            <a:pPr marL="285750" lvl="0" indent="-285750">
              <a:lnSpc>
                <a:spcPct val="150000"/>
              </a:lnSpc>
              <a:spcBef>
                <a:spcPts val="0"/>
              </a:spcBef>
              <a:buFont typeface="Arial" panose="020B0604020202020204" pitchFamily="34" charset="0"/>
              <a:buChar char="•"/>
              <a:defRPr/>
            </a:pPr>
            <a:r>
              <a:rPr lang="en-GB" sz="2000" b="1" dirty="0">
                <a:solidFill>
                  <a:schemeClr val="lt1"/>
                </a:solidFill>
              </a:rPr>
              <a:t>DFD Level 1 then goes one step deeper into parts of Level 0 of </a:t>
            </a:r>
            <a:r>
              <a:rPr lang="en-GB" sz="2000" b="1" dirty="0" err="1" smtClean="0">
                <a:solidFill>
                  <a:schemeClr val="lt1"/>
                </a:solidFill>
              </a:rPr>
              <a:t>Agropal</a:t>
            </a:r>
            <a:r>
              <a:rPr lang="en-GB" sz="2000" b="1" dirty="0" smtClean="0">
                <a:solidFill>
                  <a:schemeClr val="lt1"/>
                </a:solidFill>
              </a:rPr>
              <a:t>.</a:t>
            </a:r>
          </a:p>
          <a:p>
            <a:pPr marL="285750" lvl="0" indent="-285750">
              <a:lnSpc>
                <a:spcPct val="150000"/>
              </a:lnSpc>
              <a:spcBef>
                <a:spcPts val="0"/>
              </a:spcBef>
              <a:buFont typeface="Arial" panose="020B0604020202020204" pitchFamily="34" charset="0"/>
              <a:buChar char="•"/>
              <a:defRPr/>
            </a:pPr>
            <a:endParaRPr lang="en-GB" sz="2000" b="1" dirty="0">
              <a:solidFill>
                <a:schemeClr val="lt1"/>
              </a:solidFill>
            </a:endParaRPr>
          </a:p>
          <a:p>
            <a:pPr marL="285750" lvl="0" indent="-285750">
              <a:lnSpc>
                <a:spcPct val="150000"/>
              </a:lnSpc>
              <a:spcBef>
                <a:spcPts val="0"/>
              </a:spcBef>
              <a:buFont typeface="Arial" panose="020B0604020202020204" pitchFamily="34" charset="0"/>
              <a:buChar char="•"/>
              <a:defRPr/>
            </a:pPr>
            <a:r>
              <a:rPr lang="en-GB" sz="2000" b="1" dirty="0">
                <a:solidFill>
                  <a:schemeClr val="lt1"/>
                </a:solidFill>
              </a:rPr>
              <a:t>It is designed to be an at-a-glance view of the products and showing the system as a single high-level process, with its relationship to external entities of users and their posts</a:t>
            </a:r>
            <a:r>
              <a:rPr lang="en-GB" sz="2000" b="1" dirty="0" smtClean="0">
                <a:solidFill>
                  <a:schemeClr val="lt1"/>
                </a:solidFill>
              </a:rPr>
              <a:t>.</a:t>
            </a:r>
            <a:endParaRPr lang="en-US" sz="2000" b="1" dirty="0">
              <a:solidFill>
                <a:schemeClr val="lt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279" y="866352"/>
            <a:ext cx="6144482" cy="4887007"/>
          </a:xfrm>
          <a:prstGeom prst="rect">
            <a:avLst/>
          </a:prstGeom>
        </p:spPr>
      </p:pic>
    </p:spTree>
    <p:extLst>
      <p:ext uri="{BB962C8B-B14F-4D97-AF65-F5344CB8AC3E}">
        <p14:creationId xmlns:p14="http://schemas.microsoft.com/office/powerpoint/2010/main" val="39488963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18</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normAutofit/>
          </a:bodyPr>
          <a:lstStyle/>
          <a:p>
            <a:r>
              <a:rPr lang="en-US" dirty="0" smtClean="0"/>
              <a:t>System Design</a:t>
            </a:r>
            <a:endParaRPr lang="en-US" dirty="0"/>
          </a:p>
        </p:txBody>
      </p:sp>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13" name="Title 5"/>
          <p:cNvSpPr txBox="1">
            <a:spLocks/>
          </p:cNvSpPr>
          <p:nvPr/>
        </p:nvSpPr>
        <p:spPr>
          <a:xfrm>
            <a:off x="5821279" y="3425229"/>
            <a:ext cx="3531727" cy="1760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endParaRPr lang="en-US" sz="2200" dirty="0">
              <a:solidFill>
                <a:schemeClr val="tx1"/>
              </a:solidFill>
              <a:latin typeface="Times New Roman" panose="02020603050405020304" pitchFamily="18" charset="0"/>
              <a:cs typeface="Times New Roman" panose="02020603050405020304" pitchFamily="18" charset="0"/>
            </a:endParaRPr>
          </a:p>
        </p:txBody>
      </p:sp>
      <p:sp>
        <p:nvSpPr>
          <p:cNvPr id="15" name="Title 5"/>
          <p:cNvSpPr txBox="1">
            <a:spLocks/>
          </p:cNvSpPr>
          <p:nvPr/>
        </p:nvSpPr>
        <p:spPr>
          <a:xfrm>
            <a:off x="897105" y="2422525"/>
            <a:ext cx="10947232" cy="182193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It is divided into two parts:-</a:t>
            </a:r>
          </a:p>
          <a:p>
            <a:endParaRPr lang="en-US" dirty="0">
              <a:latin typeface="Times New Roman" panose="02020603050405020304" pitchFamily="18" charset="0"/>
              <a:cs typeface="Times New Roman" panose="02020603050405020304" pitchFamily="18" charset="0"/>
            </a:endParaRPr>
          </a:p>
          <a:p>
            <a:pPr marL="514350" indent="-514350">
              <a:buFont typeface="+mj-lt"/>
              <a:buAutoNum type="alphaLcPeriod"/>
            </a:pPr>
            <a:r>
              <a:rPr lang="en-US" sz="2800" dirty="0"/>
              <a:t>Database Schema</a:t>
            </a:r>
          </a:p>
          <a:p>
            <a:pPr marL="514350" indent="-514350">
              <a:buFont typeface="+mj-lt"/>
              <a:buAutoNum type="alphaLcPeriod"/>
            </a:pPr>
            <a:r>
              <a:rPr lang="en-US" sz="2800" dirty="0">
                <a:latin typeface="Times New Roman" panose="02020603050405020304" pitchFamily="18" charset="0"/>
                <a:cs typeface="Times New Roman" panose="02020603050405020304" pitchFamily="18" charset="0"/>
              </a:rPr>
              <a:t>Interface design</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306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19</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839788" y="1410788"/>
            <a:ext cx="3932237" cy="646611"/>
          </a:xfrm>
        </p:spPr>
        <p:txBody>
          <a:bodyPr/>
          <a:lstStyle/>
          <a:p>
            <a:r>
              <a:rPr lang="en-US" dirty="0" smtClean="0"/>
              <a:t>Database Schema</a:t>
            </a:r>
            <a:endParaRPr lang="en-US" dirty="0"/>
          </a:p>
        </p:txBody>
      </p:sp>
      <p:sp>
        <p:nvSpPr>
          <p:cNvPr id="5" name="Text Placeholder 4"/>
          <p:cNvSpPr>
            <a:spLocks noGrp="1"/>
          </p:cNvSpPr>
          <p:nvPr>
            <p:ph type="body" sz="half" idx="2"/>
          </p:nvPr>
        </p:nvSpPr>
        <p:spPr>
          <a:xfrm>
            <a:off x="696096" y="2126808"/>
            <a:ext cx="5125183" cy="3667731"/>
          </a:xfrm>
        </p:spPr>
        <p:txBody>
          <a:bodyPr>
            <a:noAutofit/>
          </a:bodyPr>
          <a:lstStyle/>
          <a:p>
            <a:pPr marL="457200" indent="-457200">
              <a:buFont typeface="Arial" panose="020B0604020202020204" pitchFamily="34" charset="0"/>
              <a:buChar char="•"/>
            </a:pPr>
            <a:r>
              <a:rPr lang="en-GB" sz="2400" dirty="0"/>
              <a:t>It is the skeleton structure that represents the logical view of the entire </a:t>
            </a:r>
            <a:r>
              <a:rPr lang="en-GB" sz="2400" dirty="0" smtClean="0"/>
              <a:t>database</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dirty="0"/>
              <a:t>Defines how the data is organized and how the relations among them are </a:t>
            </a:r>
            <a:r>
              <a:rPr lang="en-GB" sz="2400" dirty="0" smtClean="0"/>
              <a:t>associated</a:t>
            </a:r>
          </a:p>
          <a:p>
            <a:pPr marL="457200" indent="-457200">
              <a:buFont typeface="Arial" panose="020B0604020202020204" pitchFamily="34" charset="0"/>
              <a:buChar char="•"/>
            </a:pPr>
            <a:endParaRPr lang="en-GB" sz="2400" dirty="0"/>
          </a:p>
          <a:p>
            <a:pPr marL="457200" indent="-457200">
              <a:buFont typeface="Arial" panose="020B0604020202020204" pitchFamily="34" charset="0"/>
              <a:buChar char="•"/>
            </a:pPr>
            <a:r>
              <a:rPr lang="en-GB" sz="2400" dirty="0"/>
              <a:t>It formulates all the constraints that are to be applied on the data</a:t>
            </a:r>
            <a:r>
              <a:rPr lang="en-GB" sz="2400" dirty="0" smtClean="0"/>
              <a:t>.</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279" y="2037654"/>
            <a:ext cx="6144482" cy="3918858"/>
          </a:xfrm>
          <a:prstGeom prst="rect">
            <a:avLst/>
          </a:prstGeom>
        </p:spPr>
      </p:pic>
      <p:sp>
        <p:nvSpPr>
          <p:cNvPr id="8"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Tree>
    <p:extLst>
      <p:ext uri="{BB962C8B-B14F-4D97-AF65-F5344CB8AC3E}">
        <p14:creationId xmlns:p14="http://schemas.microsoft.com/office/powerpoint/2010/main" val="2878292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
        <p:nvSpPr>
          <p:cNvPr id="4" name="Footer Placeholder 3">
            <a:extLst>
              <a:ext uri="{FF2B5EF4-FFF2-40B4-BE49-F238E27FC236}">
                <a16:creationId xmlns:a16="http://schemas.microsoft.com/office/drawing/2014/main" id="{E7E3D7C1-6919-4785-9AEE-1F6673CA07C3}"/>
              </a:ext>
            </a:extLst>
          </p:cNvPr>
          <p:cNvSpPr>
            <a:spLocks noGrp="1"/>
          </p:cNvSpPr>
          <p:nvPr>
            <p:ph type="ftr" sz="quarter" idx="12"/>
          </p:nvPr>
        </p:nvSpPr>
        <p:spPr/>
        <p:txBody>
          <a:bodyPr/>
          <a:lstStyle/>
          <a:p>
            <a:r>
              <a:rPr lang="en-US" dirty="0" smtClean="0"/>
              <a:t>Group A -- </a:t>
            </a:r>
            <a:r>
              <a:rPr lang="en-US" dirty="0" err="1" smtClean="0"/>
              <a:t>AgroPal</a:t>
            </a:r>
            <a:endParaRPr lang="en-US" dirty="0"/>
          </a:p>
        </p:txBody>
      </p:sp>
      <p:sp>
        <p:nvSpPr>
          <p:cNvPr id="7" name="Text Placeholder 6"/>
          <p:cNvSpPr>
            <a:spLocks noGrp="1"/>
          </p:cNvSpPr>
          <p:nvPr>
            <p:ph type="body" idx="1"/>
          </p:nvPr>
        </p:nvSpPr>
        <p:spPr>
          <a:xfrm>
            <a:off x="4851783" y="5171147"/>
            <a:ext cx="4183650" cy="454353"/>
          </a:xfrm>
        </p:spPr>
        <p:txBody>
          <a:bodyPr/>
          <a:lstStyle/>
          <a:p>
            <a:r>
              <a:rPr lang="en-US" dirty="0" smtClean="0"/>
              <a:t>Meet our team.</a:t>
            </a:r>
            <a:endParaRPr lang="en-US" dirty="0"/>
          </a:p>
        </p:txBody>
      </p:sp>
      <p:sp>
        <p:nvSpPr>
          <p:cNvPr id="12" name="Text Placeholder 11"/>
          <p:cNvSpPr>
            <a:spLocks noGrp="1"/>
          </p:cNvSpPr>
          <p:nvPr>
            <p:ph type="body" idx="18"/>
          </p:nvPr>
        </p:nvSpPr>
        <p:spPr/>
        <p:txBody>
          <a:bodyPr/>
          <a:lstStyle/>
          <a:p>
            <a:endParaRPr lang="en-US"/>
          </a:p>
        </p:txBody>
      </p:sp>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3456960"/>
            <a:ext cx="10515600" cy="1325563"/>
          </a:xfrm>
        </p:spPr>
        <p:txBody>
          <a:bodyPr>
            <a:normAutofit/>
          </a:bodyPr>
          <a:lstStyle/>
          <a:p>
            <a:r>
              <a:rPr lang="en-US" dirty="0" smtClean="0"/>
              <a:t>Aman Bhandari             </a:t>
            </a:r>
            <a:r>
              <a:rPr lang="en-US" dirty="0" err="1" smtClean="0"/>
              <a:t>Nischal</a:t>
            </a:r>
            <a:r>
              <a:rPr lang="en-US" dirty="0" smtClean="0"/>
              <a:t> </a:t>
            </a:r>
            <a:r>
              <a:rPr lang="en-US" dirty="0" err="1" smtClean="0"/>
              <a:t>Adhikari</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1787"/>
          <a:stretch/>
        </p:blipFill>
        <p:spPr>
          <a:xfrm>
            <a:off x="7944818" y="71915"/>
            <a:ext cx="2751640" cy="3518162"/>
          </a:xfrm>
          <a:prstGeom prst="rect">
            <a:avLst/>
          </a:prstGeom>
        </p:spPr>
      </p:pic>
      <p:sp>
        <p:nvSpPr>
          <p:cNvPr id="8" name="Text Placeholder 4">
            <a:extLst>
              <a:ext uri="{FF2B5EF4-FFF2-40B4-BE49-F238E27FC236}">
                <a16:creationId xmlns:a16="http://schemas.microsoft.com/office/drawing/2014/main" id="{171A006E-2552-45AA-81E6-9D6D26A503C2}"/>
              </a:ext>
            </a:extLst>
          </p:cNvPr>
          <p:cNvSpPr txBox="1">
            <a:spLocks/>
          </p:cNvSpPr>
          <p:nvPr/>
        </p:nvSpPr>
        <p:spPr>
          <a:xfrm>
            <a:off x="838200" y="4517458"/>
            <a:ext cx="10515600" cy="45908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4610566                                                                              4610567</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617" t="394" r="-886" b="23745"/>
          <a:stretch/>
        </p:blipFill>
        <p:spPr>
          <a:xfrm>
            <a:off x="1538233" y="205032"/>
            <a:ext cx="2968453" cy="354556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6332" y="82346"/>
            <a:ext cx="4188778" cy="3763534"/>
          </a:xfrm>
          <a:prstGeom prst="rect">
            <a:avLst/>
          </a:prstGeom>
          <a:ln w="228600" cap="sq" cmpd="thickThin">
            <a:solidFill>
              <a:srgbClr val="000000"/>
            </a:solidFill>
            <a:prstDash val="solid"/>
            <a:miter lim="800000"/>
          </a:ln>
          <a:effectLst>
            <a:innerShdw blurRad="76200">
              <a:srgbClr val="000000"/>
            </a:innerShdw>
            <a:softEdge rad="317500"/>
          </a:effectLst>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43438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grpId="0"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par>
                                <p:cTn id="14" presetID="16" presetClass="entr" presetSubtype="21" fill="hold"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20</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839788" y="1410788"/>
            <a:ext cx="3932237" cy="646611"/>
          </a:xfrm>
        </p:spPr>
        <p:txBody>
          <a:bodyPr/>
          <a:lstStyle/>
          <a:p>
            <a:r>
              <a:rPr lang="en-US" dirty="0" smtClean="0"/>
              <a:t>Interface Design</a:t>
            </a:r>
            <a:endParaRPr lang="en-US" dirty="0"/>
          </a:p>
        </p:txBody>
      </p:sp>
      <p:sp>
        <p:nvSpPr>
          <p:cNvPr id="5" name="Text Placeholder 4"/>
          <p:cNvSpPr>
            <a:spLocks noGrp="1"/>
          </p:cNvSpPr>
          <p:nvPr>
            <p:ph type="body" sz="half" idx="2"/>
          </p:nvPr>
        </p:nvSpPr>
        <p:spPr>
          <a:xfrm>
            <a:off x="696096" y="2597071"/>
            <a:ext cx="4075929" cy="2628072"/>
          </a:xfrm>
        </p:spPr>
        <p:txBody>
          <a:bodyPr>
            <a:noAutofit/>
          </a:bodyPr>
          <a:lstStyle/>
          <a:p>
            <a:pPr marL="457200" indent="-457200">
              <a:buFont typeface="Arial" panose="020B0604020202020204" pitchFamily="34" charset="0"/>
              <a:buChar char="•"/>
            </a:pPr>
            <a:r>
              <a:rPr lang="en-US" sz="3600" dirty="0" smtClean="0"/>
              <a:t>This is the interface design of the home page.</a:t>
            </a:r>
            <a:endParaRPr lang="en-US" sz="3600" dirty="0"/>
          </a:p>
        </p:txBody>
      </p:sp>
      <p:sp>
        <p:nvSpPr>
          <p:cNvPr id="8"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5" y="1048790"/>
            <a:ext cx="7258866" cy="5001252"/>
          </a:xfrm>
          <a:prstGeom prst="rect">
            <a:avLst/>
          </a:prstGeom>
        </p:spPr>
      </p:pic>
    </p:spTree>
    <p:extLst>
      <p:ext uri="{BB962C8B-B14F-4D97-AF65-F5344CB8AC3E}">
        <p14:creationId xmlns:p14="http://schemas.microsoft.com/office/powerpoint/2010/main" val="3758877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21</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839788" y="1410788"/>
            <a:ext cx="3932237" cy="646611"/>
          </a:xfrm>
        </p:spPr>
        <p:txBody>
          <a:bodyPr>
            <a:normAutofit/>
          </a:bodyPr>
          <a:lstStyle/>
          <a:p>
            <a:r>
              <a:rPr lang="en-US" b="1" dirty="0" smtClean="0"/>
              <a:t>Implementation</a:t>
            </a:r>
            <a:endParaRPr lang="en-US"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839788" y="2177592"/>
            <a:ext cx="4058783" cy="761551"/>
          </a:xfrm>
        </p:spPr>
        <p:txBody>
          <a:bodyPr>
            <a:normAutofit/>
          </a:bodyPr>
          <a:lstStyle/>
          <a:p>
            <a:r>
              <a:rPr lang="en-US" sz="2000" dirty="0"/>
              <a:t>The sequential phases in Waterfall model are</a:t>
            </a:r>
            <a:r>
              <a:rPr lang="en-US" sz="2000" dirty="0" smtClean="0"/>
              <a:t>:</a:t>
            </a:r>
          </a:p>
        </p:txBody>
      </p:sp>
      <p:pic>
        <p:nvPicPr>
          <p:cNvPr id="9" name="Picture 8" descr="https://lh5.googleusercontent.com/-mSqBVky5IYoJHc77SQDtxeKxC7IDAVwddlD9To8ZmEsCyKixk-zomll4skUgq6rRMHzbEuiy69uqRAukyz8EwauLIuFEU_lw4VSdUSutL1rlX87tLJmfI_58WS1h3FJRabTfhc"/>
          <p:cNvPicPr/>
          <p:nvPr/>
        </p:nvPicPr>
        <p:blipFill>
          <a:blip r:embed="rId2"/>
          <a:srcRect/>
          <a:stretch>
            <a:fillRect/>
          </a:stretch>
        </p:blipFill>
        <p:spPr bwMode="auto">
          <a:xfrm>
            <a:off x="5116965" y="1410788"/>
            <a:ext cx="6717983" cy="4885509"/>
          </a:xfrm>
          <a:prstGeom prst="rect">
            <a:avLst/>
          </a:prstGeom>
          <a:noFill/>
          <a:ln w="9525">
            <a:noFill/>
            <a:miter lim="800000"/>
            <a:headEnd/>
            <a:tailEnd/>
          </a:ln>
        </p:spPr>
      </p:pic>
      <p:sp>
        <p:nvSpPr>
          <p:cNvPr id="10" name="Title 3"/>
          <p:cNvSpPr txBox="1">
            <a:spLocks/>
          </p:cNvSpPr>
          <p:nvPr/>
        </p:nvSpPr>
        <p:spPr>
          <a:xfrm>
            <a:off x="744726" y="27809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Requirement Analysis</a:t>
            </a:r>
            <a:endParaRPr lang="en-US" sz="2800" dirty="0"/>
          </a:p>
        </p:txBody>
      </p:sp>
      <p:sp>
        <p:nvSpPr>
          <p:cNvPr id="11" name="Title 3"/>
          <p:cNvSpPr txBox="1">
            <a:spLocks/>
          </p:cNvSpPr>
          <p:nvPr/>
        </p:nvSpPr>
        <p:spPr>
          <a:xfrm>
            <a:off x="728986" y="3827748"/>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Implementation</a:t>
            </a:r>
            <a:endParaRPr lang="en-US" sz="2800" dirty="0"/>
          </a:p>
        </p:txBody>
      </p:sp>
      <p:sp>
        <p:nvSpPr>
          <p:cNvPr id="12" name="Title 3"/>
          <p:cNvSpPr txBox="1">
            <a:spLocks/>
          </p:cNvSpPr>
          <p:nvPr/>
        </p:nvSpPr>
        <p:spPr>
          <a:xfrm>
            <a:off x="728986" y="4997096"/>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err="1" smtClean="0"/>
              <a:t>Maintainance</a:t>
            </a:r>
            <a:endParaRPr lang="en-US" sz="2800" dirty="0"/>
          </a:p>
        </p:txBody>
      </p:sp>
      <p:sp>
        <p:nvSpPr>
          <p:cNvPr id="13" name="Title 3"/>
          <p:cNvSpPr txBox="1">
            <a:spLocks/>
          </p:cNvSpPr>
          <p:nvPr/>
        </p:nvSpPr>
        <p:spPr>
          <a:xfrm>
            <a:off x="744726" y="4473006"/>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Testing</a:t>
            </a:r>
            <a:endParaRPr lang="en-US" sz="2800" dirty="0"/>
          </a:p>
        </p:txBody>
      </p:sp>
      <p:sp>
        <p:nvSpPr>
          <p:cNvPr id="14" name="Title 3"/>
          <p:cNvSpPr txBox="1">
            <a:spLocks/>
          </p:cNvSpPr>
          <p:nvPr/>
        </p:nvSpPr>
        <p:spPr>
          <a:xfrm>
            <a:off x="744726" y="3303658"/>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Design</a:t>
            </a:r>
            <a:endParaRPr lang="en-US" sz="2800" dirty="0"/>
          </a:p>
        </p:txBody>
      </p:sp>
    </p:spTree>
    <p:extLst>
      <p:ext uri="{BB962C8B-B14F-4D97-AF65-F5344CB8AC3E}">
        <p14:creationId xmlns:p14="http://schemas.microsoft.com/office/powerpoint/2010/main" val="2234343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22</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839788" y="2177592"/>
            <a:ext cx="4058783" cy="761551"/>
          </a:xfrm>
        </p:spPr>
        <p:txBody>
          <a:bodyPr>
            <a:normAutofit/>
          </a:bodyPr>
          <a:lstStyle/>
          <a:p>
            <a:r>
              <a:rPr lang="en-GB" sz="2000" dirty="0"/>
              <a:t>The different types of CASE tools used in the project are:</a:t>
            </a:r>
            <a:endParaRPr lang="en-US" sz="2000" dirty="0"/>
          </a:p>
        </p:txBody>
      </p:sp>
      <p:sp>
        <p:nvSpPr>
          <p:cNvPr id="10" name="Title 3"/>
          <p:cNvSpPr txBox="1">
            <a:spLocks/>
          </p:cNvSpPr>
          <p:nvPr/>
        </p:nvSpPr>
        <p:spPr>
          <a:xfrm>
            <a:off x="744726" y="27809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Diagram Tools</a:t>
            </a:r>
            <a:endParaRPr lang="en-US" sz="2800" dirty="0"/>
          </a:p>
        </p:txBody>
      </p:sp>
      <p:sp>
        <p:nvSpPr>
          <p:cNvPr id="11" name="Title 3"/>
          <p:cNvSpPr txBox="1">
            <a:spLocks/>
          </p:cNvSpPr>
          <p:nvPr/>
        </p:nvSpPr>
        <p:spPr>
          <a:xfrm>
            <a:off x="744725" y="4099028"/>
            <a:ext cx="3932237" cy="64661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Web development tools</a:t>
            </a:r>
            <a:endParaRPr lang="en-US" sz="2800" dirty="0"/>
          </a:p>
        </p:txBody>
      </p:sp>
      <p:sp>
        <p:nvSpPr>
          <p:cNvPr id="14" name="Title 3"/>
          <p:cNvSpPr txBox="1">
            <a:spLocks/>
          </p:cNvSpPr>
          <p:nvPr/>
        </p:nvSpPr>
        <p:spPr>
          <a:xfrm>
            <a:off x="744725" y="3444002"/>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r>
              <a:rPr lang="en-US" sz="2800" dirty="0" smtClean="0"/>
              <a:t>Configuration Tools</a:t>
            </a:r>
            <a:endParaRPr lang="en-US" sz="2800" dirty="0"/>
          </a:p>
        </p:txBody>
      </p:sp>
    </p:spTree>
    <p:extLst>
      <p:ext uri="{BB962C8B-B14F-4D97-AF65-F5344CB8AC3E}">
        <p14:creationId xmlns:p14="http://schemas.microsoft.com/office/powerpoint/2010/main" val="1647132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23</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5" y="2829712"/>
            <a:ext cx="3614352" cy="642986"/>
          </a:xfrm>
        </p:spPr>
        <p:txBody>
          <a:bodyPr>
            <a:normAutofit/>
          </a:bodyPr>
          <a:lstStyle/>
          <a:p>
            <a:pPr marL="457200" indent="-457200">
              <a:buFont typeface="Arial" panose="020B0604020202020204" pitchFamily="34" charset="0"/>
              <a:buChar char="•"/>
            </a:pPr>
            <a:r>
              <a:rPr lang="en-US" sz="3600" dirty="0" smtClean="0"/>
              <a:t>Diagram Tools</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768747" y="3201234"/>
            <a:ext cx="9249093" cy="22488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The components of the system, and the flow of the data and control between these components are demonstrated by diagram tools by using graphs.  “Draw.io” and “</a:t>
            </a:r>
            <a:r>
              <a:rPr lang="en-US" sz="2800" dirty="0" err="1"/>
              <a:t>Creately</a:t>
            </a:r>
            <a:r>
              <a:rPr lang="en-US" sz="2800" dirty="0"/>
              <a:t>” are the diagram tool used in the project.</a:t>
            </a:r>
          </a:p>
          <a:p>
            <a:endParaRPr lang="en-US" sz="1800" dirty="0"/>
          </a:p>
        </p:txBody>
      </p:sp>
      <p:sp>
        <p:nvSpPr>
          <p:cNvPr id="13" name="Title 3"/>
          <p:cNvSpPr txBox="1">
            <a:spLocks/>
          </p:cNvSpPr>
          <p:nvPr/>
        </p:nvSpPr>
        <p:spPr>
          <a:xfrm>
            <a:off x="1225016" y="2195513"/>
            <a:ext cx="2625129" cy="2821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Case tools used in project</a:t>
            </a:r>
            <a:endParaRPr lang="en-US" sz="1800" dirty="0">
              <a:solidFill>
                <a:schemeClr val="accent6"/>
              </a:solidFill>
            </a:endParaRPr>
          </a:p>
        </p:txBody>
      </p:sp>
    </p:spTree>
    <p:extLst>
      <p:ext uri="{BB962C8B-B14F-4D97-AF65-F5344CB8AC3E}">
        <p14:creationId xmlns:p14="http://schemas.microsoft.com/office/powerpoint/2010/main" val="1553475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24</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5" y="2829712"/>
            <a:ext cx="4677618" cy="642986"/>
          </a:xfrm>
        </p:spPr>
        <p:txBody>
          <a:bodyPr>
            <a:noAutofit/>
          </a:bodyPr>
          <a:lstStyle/>
          <a:p>
            <a:pPr marL="457200" indent="-457200">
              <a:buFont typeface="Arial" panose="020B0604020202020204" pitchFamily="34" charset="0"/>
              <a:buChar char="•"/>
            </a:pPr>
            <a:r>
              <a:rPr lang="en-US" sz="3600" dirty="0"/>
              <a:t>Configuration Tools</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746174" y="2961997"/>
            <a:ext cx="9249093" cy="22488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GB" sz="2800" dirty="0"/>
              <a:t>An instance of software is released under one version. CASE tools help in this by automatic tracking, version management and release management. Git is used as configuration management tool.</a:t>
            </a:r>
            <a:endParaRPr lang="en-US" sz="2800" dirty="0"/>
          </a:p>
        </p:txBody>
      </p:sp>
      <p:sp>
        <p:nvSpPr>
          <p:cNvPr id="13" name="Title 3"/>
          <p:cNvSpPr txBox="1">
            <a:spLocks/>
          </p:cNvSpPr>
          <p:nvPr/>
        </p:nvSpPr>
        <p:spPr>
          <a:xfrm>
            <a:off x="1225016" y="2195513"/>
            <a:ext cx="2625129" cy="2821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Case tools used in project</a:t>
            </a:r>
            <a:endParaRPr lang="en-US" sz="1800" dirty="0">
              <a:solidFill>
                <a:schemeClr val="accent6"/>
              </a:solidFill>
            </a:endParaRPr>
          </a:p>
        </p:txBody>
      </p:sp>
    </p:spTree>
    <p:extLst>
      <p:ext uri="{BB962C8B-B14F-4D97-AF65-F5344CB8AC3E}">
        <p14:creationId xmlns:p14="http://schemas.microsoft.com/office/powerpoint/2010/main" val="2290550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25</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5879401" cy="642986"/>
          </a:xfrm>
        </p:spPr>
        <p:txBody>
          <a:bodyPr>
            <a:noAutofit/>
          </a:bodyPr>
          <a:lstStyle/>
          <a:p>
            <a:pPr marL="457200" indent="-457200">
              <a:buFont typeface="Arial" panose="020B0604020202020204" pitchFamily="34" charset="0"/>
              <a:buChar char="•"/>
            </a:pPr>
            <a:r>
              <a:rPr lang="en-US" sz="3600" dirty="0"/>
              <a:t>Web development tools</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746174" y="2961997"/>
            <a:ext cx="9249093" cy="22488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These tools assist in designing web pages with all allied elements like forms, text, script, graphic and so on. Visual Studio Code, Sublime Text Editor, GitHub are used as web development tools in the project.</a:t>
            </a:r>
          </a:p>
        </p:txBody>
      </p:sp>
      <p:sp>
        <p:nvSpPr>
          <p:cNvPr id="13" name="Title 3"/>
          <p:cNvSpPr txBox="1">
            <a:spLocks/>
          </p:cNvSpPr>
          <p:nvPr/>
        </p:nvSpPr>
        <p:spPr>
          <a:xfrm>
            <a:off x="1225016" y="2195513"/>
            <a:ext cx="2625129" cy="2821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Case tools used in project</a:t>
            </a:r>
            <a:endParaRPr lang="en-US" sz="1800" dirty="0">
              <a:solidFill>
                <a:schemeClr val="accent6"/>
              </a:solidFill>
            </a:endParaRPr>
          </a:p>
        </p:txBody>
      </p:sp>
    </p:spTree>
    <p:extLst>
      <p:ext uri="{BB962C8B-B14F-4D97-AF65-F5344CB8AC3E}">
        <p14:creationId xmlns:p14="http://schemas.microsoft.com/office/powerpoint/2010/main" val="1127925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26</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839788" y="2177592"/>
            <a:ext cx="4398418" cy="761551"/>
          </a:xfrm>
        </p:spPr>
        <p:txBody>
          <a:bodyPr>
            <a:normAutofit/>
          </a:bodyPr>
          <a:lstStyle/>
          <a:p>
            <a:r>
              <a:rPr lang="en-US" sz="2400" dirty="0"/>
              <a:t>The different frontend tools used in project:</a:t>
            </a:r>
          </a:p>
        </p:txBody>
      </p:sp>
      <p:sp>
        <p:nvSpPr>
          <p:cNvPr id="10" name="Title 3"/>
          <p:cNvSpPr txBox="1">
            <a:spLocks/>
          </p:cNvSpPr>
          <p:nvPr/>
        </p:nvSpPr>
        <p:spPr>
          <a:xfrm>
            <a:off x="1476246" y="3078935"/>
            <a:ext cx="5839197" cy="411325"/>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lvl="0" indent="-457200">
              <a:buFont typeface="Arial" panose="020B0604020202020204" pitchFamily="34" charset="0"/>
              <a:buChar char="•"/>
            </a:pPr>
            <a:r>
              <a:rPr lang="en-US" sz="2400" dirty="0"/>
              <a:t>HTML 5 (Hyper Text Mark-up Language</a:t>
            </a:r>
            <a:r>
              <a:rPr lang="en-US" sz="2400" dirty="0" smtClean="0"/>
              <a:t>) </a:t>
            </a:r>
            <a:endParaRPr lang="en-US" sz="2400" dirty="0"/>
          </a:p>
        </p:txBody>
      </p:sp>
      <p:sp>
        <p:nvSpPr>
          <p:cNvPr id="11" name="Title 3"/>
          <p:cNvSpPr txBox="1">
            <a:spLocks/>
          </p:cNvSpPr>
          <p:nvPr/>
        </p:nvSpPr>
        <p:spPr>
          <a:xfrm>
            <a:off x="1476246" y="4079980"/>
            <a:ext cx="2011538" cy="47850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lvl="0" indent="-457200">
              <a:buFont typeface="Arial" panose="020B0604020202020204" pitchFamily="34" charset="0"/>
              <a:buChar char="•"/>
            </a:pPr>
            <a:r>
              <a:rPr lang="en-US" sz="2400" dirty="0"/>
              <a:t>JavaScript</a:t>
            </a:r>
          </a:p>
        </p:txBody>
      </p:sp>
      <p:sp>
        <p:nvSpPr>
          <p:cNvPr id="14" name="Title 3"/>
          <p:cNvSpPr txBox="1">
            <a:spLocks/>
          </p:cNvSpPr>
          <p:nvPr/>
        </p:nvSpPr>
        <p:spPr>
          <a:xfrm>
            <a:off x="1476246" y="3547818"/>
            <a:ext cx="4480417" cy="46226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lvl="0" indent="-457200">
              <a:buFont typeface="Arial" panose="020B0604020202020204" pitchFamily="34" charset="0"/>
              <a:buChar char="•"/>
            </a:pPr>
            <a:r>
              <a:rPr lang="en-US" sz="2400" dirty="0"/>
              <a:t>CSS 3 (Cascading Style Sheet</a:t>
            </a:r>
            <a:r>
              <a:rPr lang="en-US" sz="2400" dirty="0" smtClean="0"/>
              <a:t>) </a:t>
            </a:r>
            <a:endParaRPr lang="en-US" sz="2400" dirty="0"/>
          </a:p>
        </p:txBody>
      </p:sp>
      <p:sp>
        <p:nvSpPr>
          <p:cNvPr id="12" name="Title 3"/>
          <p:cNvSpPr txBox="1">
            <a:spLocks/>
          </p:cNvSpPr>
          <p:nvPr/>
        </p:nvSpPr>
        <p:spPr>
          <a:xfrm>
            <a:off x="1511131" y="4698278"/>
            <a:ext cx="1941768" cy="3874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lvl="0" indent="-457200">
              <a:buFont typeface="Arial" panose="020B0604020202020204" pitchFamily="34" charset="0"/>
              <a:buChar char="•"/>
            </a:pPr>
            <a:r>
              <a:rPr lang="en-US" sz="2400" dirty="0" smtClean="0"/>
              <a:t>Bootstrap</a:t>
            </a:r>
            <a:endParaRPr lang="en-US" sz="2400" dirty="0"/>
          </a:p>
        </p:txBody>
      </p:sp>
    </p:spTree>
    <p:extLst>
      <p:ext uri="{BB962C8B-B14F-4D97-AF65-F5344CB8AC3E}">
        <p14:creationId xmlns:p14="http://schemas.microsoft.com/office/powerpoint/2010/main" val="206527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27</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457200" lvl="0" indent="-457200">
              <a:buFont typeface="Arial" panose="020B0604020202020204" pitchFamily="34" charset="0"/>
              <a:buChar char="•"/>
            </a:pPr>
            <a:r>
              <a:rPr lang="en-US" sz="3600" dirty="0"/>
              <a:t>HTML 5 (Hyper Text Mark-up Language) </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53608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HTML is the set of markup symbols or codes inserted into a file intended for display on the Internet. The markup tells web browsers how to display a web page's words and images.</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err="1" smtClean="0">
                <a:solidFill>
                  <a:schemeClr val="accent6"/>
                </a:solidFill>
              </a:rPr>
              <a:t>Fontend</a:t>
            </a:r>
            <a:r>
              <a:rPr lang="en-US" sz="1800" dirty="0" smtClean="0">
                <a:solidFill>
                  <a:schemeClr val="accent6"/>
                </a:solidFill>
              </a:rPr>
              <a:t> tools used in project</a:t>
            </a:r>
            <a:endParaRPr lang="en-US" sz="1800" dirty="0">
              <a:solidFill>
                <a:schemeClr val="accent6"/>
              </a:solidFill>
            </a:endParaRPr>
          </a:p>
        </p:txBody>
      </p:sp>
    </p:spTree>
    <p:extLst>
      <p:ext uri="{BB962C8B-B14F-4D97-AF65-F5344CB8AC3E}">
        <p14:creationId xmlns:p14="http://schemas.microsoft.com/office/powerpoint/2010/main" val="292785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28</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457200" lvl="0" indent="-457200">
              <a:buFont typeface="Arial" panose="020B0604020202020204" pitchFamily="34" charset="0"/>
              <a:buChar char="•"/>
            </a:pPr>
            <a:r>
              <a:rPr lang="en-US" sz="3600" dirty="0"/>
              <a:t>CSS 3 (Cascading Style Sheet) </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80442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CSS is a style sheet language used for describing the presentation of a document written in a markup language such as HTML. CSS is a cornerstone technology of the World Wide Web, alongside HTML and JavaScript.</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err="1" smtClean="0">
                <a:solidFill>
                  <a:schemeClr val="accent6"/>
                </a:solidFill>
              </a:rPr>
              <a:t>Fontend</a:t>
            </a:r>
            <a:r>
              <a:rPr lang="en-US" sz="1800" dirty="0" smtClean="0">
                <a:solidFill>
                  <a:schemeClr val="accent6"/>
                </a:solidFill>
              </a:rPr>
              <a:t> tools used in project</a:t>
            </a:r>
            <a:endParaRPr lang="en-US" sz="1800" dirty="0">
              <a:solidFill>
                <a:schemeClr val="accent6"/>
              </a:solidFill>
            </a:endParaRPr>
          </a:p>
        </p:txBody>
      </p:sp>
    </p:spTree>
    <p:extLst>
      <p:ext uri="{BB962C8B-B14F-4D97-AF65-F5344CB8AC3E}">
        <p14:creationId xmlns:p14="http://schemas.microsoft.com/office/powerpoint/2010/main" val="1324280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29</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457200" lvl="0" indent="-457200">
              <a:buFont typeface="Arial" panose="020B0604020202020204" pitchFamily="34" charset="0"/>
              <a:buChar char="•"/>
            </a:pPr>
            <a:r>
              <a:rPr lang="en-US" sz="3600" dirty="0"/>
              <a:t>JavaScript</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53608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It is high-level, often just-in-time compiled, and multi-paradigm. It has curly-bracket syntax, dynamic typing, prototype-based object-orientation, and first-class functions.</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err="1" smtClean="0">
                <a:solidFill>
                  <a:schemeClr val="accent6"/>
                </a:solidFill>
              </a:rPr>
              <a:t>Fontend</a:t>
            </a:r>
            <a:r>
              <a:rPr lang="en-US" sz="1800" dirty="0" smtClean="0">
                <a:solidFill>
                  <a:schemeClr val="accent6"/>
                </a:solidFill>
              </a:rPr>
              <a:t> tools used in project</a:t>
            </a:r>
            <a:endParaRPr lang="en-US" sz="1800" dirty="0">
              <a:solidFill>
                <a:schemeClr val="accent6"/>
              </a:solidFill>
            </a:endParaRPr>
          </a:p>
        </p:txBody>
      </p:sp>
    </p:spTree>
    <p:extLst>
      <p:ext uri="{BB962C8B-B14F-4D97-AF65-F5344CB8AC3E}">
        <p14:creationId xmlns:p14="http://schemas.microsoft.com/office/powerpoint/2010/main" val="7693145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796431" y="1246263"/>
            <a:ext cx="5285914" cy="782638"/>
          </a:xfrm>
        </p:spPr>
        <p:txBody>
          <a:bodyPr/>
          <a:lstStyle/>
          <a:p>
            <a:r>
              <a:rPr lang="en-US" dirty="0" smtClean="0"/>
              <a:t>INTRODUCTION</a:t>
            </a:r>
            <a:endParaRPr lang="en-US" dirty="0"/>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2136036"/>
            <a:ext cx="5219569" cy="1181930"/>
          </a:xfrm>
        </p:spPr>
        <p:txBody>
          <a:bodyPr>
            <a:noAutofit/>
          </a:bodyPr>
          <a:lstStyle/>
          <a:p>
            <a:r>
              <a:rPr lang="en-US" sz="2000" dirty="0" err="1" smtClean="0">
                <a:latin typeface="Times New Roman" panose="02020603050405020304" pitchFamily="18" charset="0"/>
                <a:cs typeface="Times New Roman" panose="02020603050405020304" pitchFamily="18" charset="0"/>
              </a:rPr>
              <a:t>AgroPal</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the combination of two words where ‘Agro’ stands for agriculture and ‘Pal’ is a Nepali word i.e. roof where </a:t>
            </a:r>
            <a:r>
              <a:rPr lang="en-US" sz="2000" dirty="0" err="1">
                <a:latin typeface="Times New Roman" panose="02020603050405020304" pitchFamily="18" charset="0"/>
                <a:cs typeface="Times New Roman" panose="02020603050405020304" pitchFamily="18" charset="0"/>
              </a:rPr>
              <a:t>AgroPal</a:t>
            </a:r>
            <a:r>
              <a:rPr lang="en-US" sz="2000" dirty="0">
                <a:latin typeface="Times New Roman" panose="02020603050405020304" pitchFamily="18" charset="0"/>
                <a:cs typeface="Times New Roman" panose="02020603050405020304" pitchFamily="18" charset="0"/>
              </a:rPr>
              <a:t> combine means all agricultural products under the same roof.</a:t>
            </a:r>
            <a:endParaRPr lang="en-US" sz="2000"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71854" y="3529847"/>
            <a:ext cx="5288963" cy="2588637"/>
          </a:xfrm>
        </p:spPr>
        <p:txBody>
          <a:bodyPr>
            <a:normAutofit/>
          </a:bodyPr>
          <a:lstStyle/>
          <a:p>
            <a:pPr marL="342900" indent="-342900"/>
            <a:r>
              <a:rPr lang="en-US" sz="2000" dirty="0">
                <a:latin typeface="Times New Roman" panose="02020603050405020304" pitchFamily="18" charset="0"/>
                <a:cs typeface="Times New Roman" panose="02020603050405020304" pitchFamily="18" charset="0"/>
              </a:rPr>
              <a:t>An online agriculture platform.</a:t>
            </a:r>
          </a:p>
          <a:p>
            <a:pPr marL="342900" indent="-342900"/>
            <a:r>
              <a:rPr lang="en-US" sz="2000" dirty="0">
                <a:latin typeface="Times New Roman" panose="02020603050405020304" pitchFamily="18" charset="0"/>
                <a:cs typeface="Times New Roman" panose="02020603050405020304" pitchFamily="18" charset="0"/>
              </a:rPr>
              <a:t>It helps farmers, sellers, and buyers to interact with each other.</a:t>
            </a:r>
          </a:p>
          <a:p>
            <a:pPr marL="342900" indent="-342900"/>
            <a:r>
              <a:rPr lang="en-US" sz="2000" dirty="0">
                <a:latin typeface="Times New Roman" panose="02020603050405020304" pitchFamily="18" charset="0"/>
                <a:cs typeface="Times New Roman" panose="02020603050405020304" pitchFamily="18" charset="0"/>
              </a:rPr>
              <a:t>The one who works hard (i.e. farmers) should be paid rather than 3</a:t>
            </a:r>
            <a:r>
              <a:rPr lang="en-US" sz="2000" baseline="30000" dirty="0">
                <a:latin typeface="Times New Roman" panose="02020603050405020304" pitchFamily="18" charset="0"/>
                <a:cs typeface="Times New Roman" panose="02020603050405020304" pitchFamily="18" charset="0"/>
              </a:rPr>
              <a:t>rd</a:t>
            </a:r>
            <a:r>
              <a:rPr lang="en-US" sz="2000" dirty="0">
                <a:latin typeface="Times New Roman" panose="02020603050405020304" pitchFamily="18" charset="0"/>
                <a:cs typeface="Times New Roman" panose="02020603050405020304" pitchFamily="18" charset="0"/>
              </a:rPr>
              <a:t> parties</a:t>
            </a:r>
            <a:r>
              <a:rPr lang="en-US" sz="2000" dirty="0" smtClean="0">
                <a:latin typeface="Times New Roman" panose="02020603050405020304" pitchFamily="18" charset="0"/>
                <a:cs typeface="Times New Roman" panose="02020603050405020304" pitchFamily="18" charset="0"/>
              </a:rPr>
              <a:t>.</a:t>
            </a:r>
          </a:p>
          <a:p>
            <a:pPr marL="342900" indent="-342900"/>
            <a:r>
              <a:rPr lang="en-US" sz="2000" dirty="0">
                <a:latin typeface="Times New Roman" panose="02020603050405020304" pitchFamily="18" charset="0"/>
                <a:cs typeface="Times New Roman" panose="02020603050405020304" pitchFamily="18" charset="0"/>
              </a:rPr>
              <a:t>It also deals with tools and equipment needed to farm at a lower price than others. </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F626BF0-5F0E-4D61-B97D-E6ED486CD89E}"/>
              </a:ext>
            </a:extLst>
          </p:cNvPr>
          <p:cNvSpPr>
            <a:spLocks noGrp="1"/>
          </p:cNvSpPr>
          <p:nvPr>
            <p:ph type="ftr" sz="quarter" idx="12"/>
          </p:nvPr>
        </p:nvSpPr>
        <p:spPr/>
        <p:txBody>
          <a:bodyPr/>
          <a:lstStyle/>
          <a:p>
            <a:r>
              <a:rPr lang="en-US" dirty="0" smtClean="0"/>
              <a:t>Group A -- </a:t>
            </a:r>
            <a:r>
              <a:rPr lang="en-US" dirty="0" err="1" smtClean="0"/>
              <a:t>AgroPal</a:t>
            </a:r>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2554" t="887" b="1"/>
          <a:stretch/>
        </p:blipFill>
        <p:spPr>
          <a:xfrm>
            <a:off x="6343411" y="156754"/>
            <a:ext cx="5704896" cy="6570617"/>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721" y="156754"/>
            <a:ext cx="2539682" cy="1371429"/>
          </a:xfrm>
          <a:prstGeom prst="rect">
            <a:avLst/>
          </a:prstGeom>
        </p:spPr>
      </p:pic>
    </p:spTree>
    <p:extLst>
      <p:ext uri="{BB962C8B-B14F-4D97-AF65-F5344CB8AC3E}">
        <p14:creationId xmlns:p14="http://schemas.microsoft.com/office/powerpoint/2010/main" val="37335236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30</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457200" lvl="0" indent="-457200">
              <a:buFont typeface="Arial" panose="020B0604020202020204" pitchFamily="34" charset="0"/>
              <a:buChar char="•"/>
            </a:pPr>
            <a:r>
              <a:rPr lang="en-US" sz="3600" dirty="0"/>
              <a:t>Bootstrap</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53608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400" dirty="0"/>
              <a:t>It open-source CSS framework directed at responsive, mobile-first front-end web development. It contains CSS- and JavaScript-based design templates for typography, forms, buttons, navigation, and other interface components.</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err="1" smtClean="0">
                <a:solidFill>
                  <a:schemeClr val="accent6"/>
                </a:solidFill>
              </a:rPr>
              <a:t>Fontend</a:t>
            </a:r>
            <a:r>
              <a:rPr lang="en-US" sz="1800" dirty="0" smtClean="0">
                <a:solidFill>
                  <a:schemeClr val="accent6"/>
                </a:solidFill>
              </a:rPr>
              <a:t> tools used in project</a:t>
            </a:r>
            <a:endParaRPr lang="en-US" sz="1800" dirty="0">
              <a:solidFill>
                <a:schemeClr val="accent6"/>
              </a:solidFill>
            </a:endParaRPr>
          </a:p>
        </p:txBody>
      </p:sp>
    </p:spTree>
    <p:extLst>
      <p:ext uri="{BB962C8B-B14F-4D97-AF65-F5344CB8AC3E}">
        <p14:creationId xmlns:p14="http://schemas.microsoft.com/office/powerpoint/2010/main" val="1286452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31</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839787" y="2177592"/>
            <a:ext cx="4502921" cy="761551"/>
          </a:xfrm>
        </p:spPr>
        <p:txBody>
          <a:bodyPr>
            <a:normAutofit/>
          </a:bodyPr>
          <a:lstStyle/>
          <a:p>
            <a:r>
              <a:rPr lang="en-US" sz="2400" dirty="0"/>
              <a:t>The different </a:t>
            </a:r>
            <a:r>
              <a:rPr lang="en-US" sz="2400" dirty="0" smtClean="0"/>
              <a:t>backend </a:t>
            </a:r>
            <a:r>
              <a:rPr lang="en-US" sz="2400" dirty="0"/>
              <a:t>tools used in project:</a:t>
            </a:r>
          </a:p>
        </p:txBody>
      </p:sp>
      <p:sp>
        <p:nvSpPr>
          <p:cNvPr id="13" name="Title 3"/>
          <p:cNvSpPr txBox="1">
            <a:spLocks/>
          </p:cNvSpPr>
          <p:nvPr/>
        </p:nvSpPr>
        <p:spPr>
          <a:xfrm>
            <a:off x="1497405" y="3762537"/>
            <a:ext cx="2573140" cy="380922"/>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lvl="0" indent="-342900">
              <a:buFont typeface="Arial" panose="020B0604020202020204" pitchFamily="34" charset="0"/>
              <a:buChar char="•"/>
            </a:pPr>
            <a:r>
              <a:rPr lang="en-US" sz="2400" dirty="0" err="1"/>
              <a:t>Php</a:t>
            </a:r>
            <a:r>
              <a:rPr lang="en-US" sz="2400" dirty="0"/>
              <a:t> MySQL </a:t>
            </a:r>
            <a:r>
              <a:rPr lang="en-US" sz="2400" dirty="0" smtClean="0"/>
              <a:t>8.0</a:t>
            </a:r>
            <a:endParaRPr lang="en-US" sz="2400" dirty="0"/>
          </a:p>
        </p:txBody>
      </p:sp>
      <p:sp>
        <p:nvSpPr>
          <p:cNvPr id="15" name="Title 3"/>
          <p:cNvSpPr txBox="1">
            <a:spLocks/>
          </p:cNvSpPr>
          <p:nvPr/>
        </p:nvSpPr>
        <p:spPr>
          <a:xfrm>
            <a:off x="1497405" y="4337464"/>
            <a:ext cx="3073883" cy="4385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lvl="0" indent="-342900">
              <a:buFont typeface="Arial" panose="020B0604020202020204" pitchFamily="34" charset="0"/>
              <a:buChar char="•"/>
            </a:pPr>
            <a:r>
              <a:rPr lang="en-US" sz="2400" dirty="0" err="1"/>
              <a:t>Xampp</a:t>
            </a:r>
            <a:r>
              <a:rPr lang="en-US" sz="2400" dirty="0"/>
              <a:t> Server 3.2.4</a:t>
            </a:r>
          </a:p>
        </p:txBody>
      </p:sp>
      <p:sp>
        <p:nvSpPr>
          <p:cNvPr id="16" name="Title 3"/>
          <p:cNvSpPr txBox="1">
            <a:spLocks/>
          </p:cNvSpPr>
          <p:nvPr/>
        </p:nvSpPr>
        <p:spPr>
          <a:xfrm>
            <a:off x="1497405" y="3012711"/>
            <a:ext cx="1724297" cy="42087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lvl="0" indent="-342900">
              <a:buFont typeface="Arial" panose="020B0604020202020204" pitchFamily="34" charset="0"/>
              <a:buChar char="•"/>
            </a:pPr>
            <a:r>
              <a:rPr lang="en-US" sz="2400" dirty="0" err="1"/>
              <a:t>Laravel</a:t>
            </a:r>
            <a:r>
              <a:rPr lang="en-US" sz="2400" dirty="0"/>
              <a:t> </a:t>
            </a:r>
            <a:r>
              <a:rPr lang="en-US" sz="2400" dirty="0" smtClean="0"/>
              <a:t>8</a:t>
            </a:r>
            <a:endParaRPr lang="en-US" sz="2400" dirty="0"/>
          </a:p>
        </p:txBody>
      </p:sp>
    </p:spTree>
    <p:extLst>
      <p:ext uri="{BB962C8B-B14F-4D97-AF65-F5344CB8AC3E}">
        <p14:creationId xmlns:p14="http://schemas.microsoft.com/office/powerpoint/2010/main" val="3988809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32</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342900" lvl="0" indent="-342900">
              <a:buFont typeface="Arial" panose="020B0604020202020204" pitchFamily="34" charset="0"/>
              <a:buChar char="•"/>
            </a:pPr>
            <a:r>
              <a:rPr lang="en-US" sz="3600" dirty="0" err="1"/>
              <a:t>Laravel</a:t>
            </a:r>
            <a:r>
              <a:rPr lang="en-US" sz="3600" dirty="0"/>
              <a:t> 8</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70651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It is used with expressive, elegant syntax. It is selected and used as the </a:t>
            </a:r>
            <a:r>
              <a:rPr lang="en-US" sz="2800" dirty="0" err="1"/>
              <a:t>php</a:t>
            </a:r>
            <a:r>
              <a:rPr lang="en-US" sz="2800" dirty="0"/>
              <a:t> framework in project. It eases common tasks used in the majority of web projects, such as authentication, routing, sessions, and caching.</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Backend tools used in project</a:t>
            </a:r>
            <a:endParaRPr lang="en-US" sz="1800" dirty="0">
              <a:solidFill>
                <a:schemeClr val="accent6"/>
              </a:solidFill>
            </a:endParaRPr>
          </a:p>
        </p:txBody>
      </p:sp>
    </p:spTree>
    <p:extLst>
      <p:ext uri="{BB962C8B-B14F-4D97-AF65-F5344CB8AC3E}">
        <p14:creationId xmlns:p14="http://schemas.microsoft.com/office/powerpoint/2010/main" val="33786708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33</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342900" lvl="0" indent="-342900">
              <a:buFont typeface="Arial" panose="020B0604020202020204" pitchFamily="34" charset="0"/>
              <a:buChar char="•"/>
            </a:pPr>
            <a:r>
              <a:rPr lang="en-US" sz="3600" dirty="0" err="1"/>
              <a:t>Php</a:t>
            </a:r>
            <a:r>
              <a:rPr lang="en-US" sz="3600" dirty="0"/>
              <a:t> MySQL 8.0</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70651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2800" dirty="0"/>
              <a:t>It is used to create database to store information regarding all the posts, users, likes, comments, messages. It is used for syncing information from local host to server using </a:t>
            </a:r>
            <a:r>
              <a:rPr lang="en-US" sz="2800" dirty="0" err="1"/>
              <a:t>xampp</a:t>
            </a:r>
            <a:r>
              <a:rPr lang="en-US" sz="2800" dirty="0"/>
              <a:t> as server. </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Backend tools used in project</a:t>
            </a:r>
            <a:endParaRPr lang="en-US" sz="1800" dirty="0">
              <a:solidFill>
                <a:schemeClr val="accent6"/>
              </a:solidFill>
            </a:endParaRPr>
          </a:p>
        </p:txBody>
      </p:sp>
    </p:spTree>
    <p:extLst>
      <p:ext uri="{BB962C8B-B14F-4D97-AF65-F5344CB8AC3E}">
        <p14:creationId xmlns:p14="http://schemas.microsoft.com/office/powerpoint/2010/main" val="33994020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34</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a:t>Tools Used (CASE Tools, Programming languages, Database platforms)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30404" y="2829712"/>
            <a:ext cx="9317979" cy="642986"/>
          </a:xfrm>
        </p:spPr>
        <p:txBody>
          <a:bodyPr>
            <a:noAutofit/>
          </a:bodyPr>
          <a:lstStyle/>
          <a:p>
            <a:pPr marL="342900" lvl="0" indent="-342900">
              <a:buFont typeface="Arial" panose="020B0604020202020204" pitchFamily="34" charset="0"/>
              <a:buChar char="•"/>
            </a:pPr>
            <a:r>
              <a:rPr lang="en-US" sz="3600" dirty="0" err="1"/>
              <a:t>Xampp</a:t>
            </a:r>
            <a:r>
              <a:rPr lang="en-US" sz="3600" dirty="0"/>
              <a:t> Server 3.2.4</a:t>
            </a:r>
            <a:endParaRPr lang="en-US" sz="3600" dirty="0"/>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2" name="Title 3"/>
          <p:cNvSpPr txBox="1">
            <a:spLocks/>
          </p:cNvSpPr>
          <p:nvPr/>
        </p:nvSpPr>
        <p:spPr>
          <a:xfrm>
            <a:off x="1897501" y="3706519"/>
            <a:ext cx="9249093" cy="140641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dirty="0"/>
              <a:t>The user uses it to create local server in his machine to check stability of application and response of server during live hours.</a:t>
            </a:r>
          </a:p>
        </p:txBody>
      </p:sp>
      <p:sp>
        <p:nvSpPr>
          <p:cNvPr id="13" name="Title 3"/>
          <p:cNvSpPr txBox="1">
            <a:spLocks/>
          </p:cNvSpPr>
          <p:nvPr/>
        </p:nvSpPr>
        <p:spPr>
          <a:xfrm>
            <a:off x="1225016" y="2195513"/>
            <a:ext cx="3190230" cy="3024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1800" dirty="0" smtClean="0">
                <a:solidFill>
                  <a:schemeClr val="accent6"/>
                </a:solidFill>
              </a:rPr>
              <a:t>Backend tools used in project</a:t>
            </a:r>
            <a:endParaRPr lang="en-US" sz="1800" dirty="0">
              <a:solidFill>
                <a:schemeClr val="accent6"/>
              </a:solidFill>
            </a:endParaRPr>
          </a:p>
        </p:txBody>
      </p:sp>
    </p:spTree>
    <p:extLst>
      <p:ext uri="{BB962C8B-B14F-4D97-AF65-F5344CB8AC3E}">
        <p14:creationId xmlns:p14="http://schemas.microsoft.com/office/powerpoint/2010/main" val="1542101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35</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smtClean="0"/>
              <a:t>Implementation details of modules (Description of procedures)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05537" y="2497981"/>
            <a:ext cx="11286166" cy="741608"/>
          </a:xfrm>
        </p:spPr>
        <p:txBody>
          <a:bodyPr>
            <a:noAutofit/>
          </a:bodyPr>
          <a:lstStyle/>
          <a:p>
            <a:pPr marL="342900" lvl="0" indent="-342900">
              <a:buFont typeface="Arial" panose="020B0604020202020204" pitchFamily="34" charset="0"/>
              <a:buChar char="•"/>
            </a:pPr>
            <a:r>
              <a:rPr lang="en-US" sz="2400" b="1" dirty="0"/>
              <a:t>Product Module</a:t>
            </a:r>
            <a:r>
              <a:rPr lang="en-US" sz="2400" dirty="0"/>
              <a:t>: </a:t>
            </a:r>
            <a:r>
              <a:rPr lang="en-US" sz="2400" dirty="0">
                <a:solidFill>
                  <a:schemeClr val="bg1"/>
                </a:solidFill>
              </a:rPr>
              <a:t>This module is used to add/update/delete a product from the platform. It helps to display the product on the platform.</a:t>
            </a:r>
            <a:endParaRPr lang="en-US" sz="4800" dirty="0">
              <a:solidFill>
                <a:schemeClr val="bg1"/>
              </a:solidFill>
            </a:endParaRPr>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1" name="Text Placeholder 6"/>
          <p:cNvSpPr txBox="1">
            <a:spLocks/>
          </p:cNvSpPr>
          <p:nvPr/>
        </p:nvSpPr>
        <p:spPr>
          <a:xfrm>
            <a:off x="727638" y="3559338"/>
            <a:ext cx="11286166" cy="7416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lvl="0" indent="-285750" fontAlgn="base">
              <a:buFont typeface="Arial" panose="020B0604020202020204" pitchFamily="34" charset="0"/>
              <a:buChar char="•"/>
            </a:pPr>
            <a:r>
              <a:rPr lang="en-US" sz="2400" b="1" dirty="0"/>
              <a:t>Cart Module</a:t>
            </a:r>
            <a:r>
              <a:rPr lang="en-US" sz="2400" dirty="0"/>
              <a:t>: </a:t>
            </a:r>
            <a:r>
              <a:rPr lang="en-US" sz="2400" dirty="0">
                <a:solidFill>
                  <a:schemeClr val="bg1"/>
                </a:solidFill>
              </a:rPr>
              <a:t>Used for adding the products to the cart of user. By adding the product in cart only a buyer can purchase a product.</a:t>
            </a:r>
          </a:p>
        </p:txBody>
      </p:sp>
      <p:sp>
        <p:nvSpPr>
          <p:cNvPr id="14" name="Text Placeholder 6"/>
          <p:cNvSpPr txBox="1">
            <a:spLocks/>
          </p:cNvSpPr>
          <p:nvPr/>
        </p:nvSpPr>
        <p:spPr>
          <a:xfrm>
            <a:off x="705537" y="4620695"/>
            <a:ext cx="11286166" cy="7416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lvl="0" indent="-342900" fontAlgn="base">
              <a:buFont typeface="Arial" panose="020B0604020202020204" pitchFamily="34" charset="0"/>
              <a:buChar char="•"/>
            </a:pPr>
            <a:r>
              <a:rPr lang="en-US" sz="2400" b="1" dirty="0"/>
              <a:t>Message Module</a:t>
            </a:r>
            <a:r>
              <a:rPr lang="en-US" sz="2400" dirty="0"/>
              <a:t>: </a:t>
            </a:r>
            <a:r>
              <a:rPr lang="en-US" sz="2400" dirty="0">
                <a:solidFill>
                  <a:schemeClr val="bg1"/>
                </a:solidFill>
              </a:rPr>
              <a:t>This module is used for managing the contact message which is received by the admin. </a:t>
            </a:r>
          </a:p>
        </p:txBody>
      </p:sp>
    </p:spTree>
    <p:extLst>
      <p:ext uri="{BB962C8B-B14F-4D97-AF65-F5344CB8AC3E}">
        <p14:creationId xmlns:p14="http://schemas.microsoft.com/office/powerpoint/2010/main" val="1431078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36</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4" name="Title 3"/>
          <p:cNvSpPr>
            <a:spLocks noGrp="1"/>
          </p:cNvSpPr>
          <p:nvPr>
            <p:ph type="title"/>
          </p:nvPr>
        </p:nvSpPr>
        <p:spPr>
          <a:xfrm>
            <a:off x="160519" y="1407744"/>
            <a:ext cx="8669972" cy="646611"/>
          </a:xfrm>
        </p:spPr>
        <p:txBody>
          <a:bodyPr>
            <a:noAutofit/>
          </a:bodyPr>
          <a:lstStyle/>
          <a:p>
            <a:r>
              <a:rPr lang="en-US" sz="2000" b="1" dirty="0" smtClean="0"/>
              <a:t>Implementation details of modules (Description of procedures)</a:t>
            </a:r>
            <a:endParaRPr lang="en-US" sz="2000" dirty="0"/>
          </a:p>
        </p:txBody>
      </p:sp>
      <p:sp>
        <p:nvSpPr>
          <p:cNvPr id="8"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
        <p:nvSpPr>
          <p:cNvPr id="7" name="Text Placeholder 6"/>
          <p:cNvSpPr>
            <a:spLocks noGrp="1"/>
          </p:cNvSpPr>
          <p:nvPr>
            <p:ph type="body" sz="half" idx="2"/>
          </p:nvPr>
        </p:nvSpPr>
        <p:spPr>
          <a:xfrm>
            <a:off x="705537" y="2577880"/>
            <a:ext cx="11286166" cy="741608"/>
          </a:xfrm>
        </p:spPr>
        <p:txBody>
          <a:bodyPr>
            <a:noAutofit/>
          </a:bodyPr>
          <a:lstStyle/>
          <a:p>
            <a:pPr marL="342900" lvl="0" indent="-342900" fontAlgn="base">
              <a:buFont typeface="Arial" panose="020B0604020202020204" pitchFamily="34" charset="0"/>
              <a:buChar char="•"/>
            </a:pPr>
            <a:r>
              <a:rPr lang="en-US" sz="2400" b="1" dirty="0"/>
              <a:t>Users Module</a:t>
            </a:r>
            <a:r>
              <a:rPr lang="en-US" sz="2400" dirty="0"/>
              <a:t>: </a:t>
            </a:r>
            <a:r>
              <a:rPr lang="en-US" sz="2400" dirty="0">
                <a:solidFill>
                  <a:schemeClr val="bg1"/>
                </a:solidFill>
              </a:rPr>
              <a:t>This module is used for managing the users of the website. It is responsible for buying and selling by updating details.</a:t>
            </a:r>
          </a:p>
        </p:txBody>
      </p:sp>
      <p:sp>
        <p:nvSpPr>
          <p:cNvPr id="10" name="Title 3"/>
          <p:cNvSpPr txBox="1">
            <a:spLocks/>
          </p:cNvSpPr>
          <p:nvPr/>
        </p:nvSpPr>
        <p:spPr>
          <a:xfrm>
            <a:off x="705537" y="2440221"/>
            <a:ext cx="3932237" cy="646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457200" indent="-457200">
              <a:buFont typeface="Arial" panose="020B0604020202020204" pitchFamily="34" charset="0"/>
              <a:buChar char="•"/>
            </a:pPr>
            <a:endParaRPr lang="en-US" sz="2800" dirty="0"/>
          </a:p>
        </p:txBody>
      </p:sp>
      <p:sp>
        <p:nvSpPr>
          <p:cNvPr id="11" name="Text Placeholder 6"/>
          <p:cNvSpPr txBox="1">
            <a:spLocks/>
          </p:cNvSpPr>
          <p:nvPr/>
        </p:nvSpPr>
        <p:spPr>
          <a:xfrm>
            <a:off x="705537" y="3843013"/>
            <a:ext cx="11286166" cy="74160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lvl="0" indent="-342900" fontAlgn="base">
              <a:buFont typeface="Arial" panose="020B0604020202020204" pitchFamily="34" charset="0"/>
              <a:buChar char="•"/>
            </a:pPr>
            <a:r>
              <a:rPr lang="en-US" sz="2400" b="1" dirty="0"/>
              <a:t>Buyer/Seller Module</a:t>
            </a:r>
            <a:r>
              <a:rPr lang="en-US" sz="2400" dirty="0"/>
              <a:t>: </a:t>
            </a:r>
            <a:r>
              <a:rPr lang="en-US" sz="2400" dirty="0">
                <a:solidFill>
                  <a:schemeClr val="bg1"/>
                </a:solidFill>
              </a:rPr>
              <a:t>This module helps to manage the information and store the information of buyers and sellers. </a:t>
            </a:r>
          </a:p>
        </p:txBody>
      </p:sp>
    </p:spTree>
    <p:extLst>
      <p:ext uri="{BB962C8B-B14F-4D97-AF65-F5344CB8AC3E}">
        <p14:creationId xmlns:p14="http://schemas.microsoft.com/office/powerpoint/2010/main" val="3406466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400" b="1" dirty="0">
                <a:solidFill>
                  <a:schemeClr val="bg1"/>
                </a:solidFill>
              </a:rPr>
              <a:t>Test </a:t>
            </a:r>
            <a:r>
              <a:rPr lang="en-US" sz="2400" b="1" dirty="0" smtClean="0">
                <a:solidFill>
                  <a:schemeClr val="bg1"/>
                </a:solidFill>
              </a:rPr>
              <a:t>cases </a:t>
            </a:r>
            <a:r>
              <a:rPr lang="en-US" sz="2400" b="1" dirty="0">
                <a:solidFill>
                  <a:schemeClr val="bg1"/>
                </a:solidFill>
              </a:rPr>
              <a:t>for </a:t>
            </a:r>
            <a:r>
              <a:rPr lang="en-US" sz="2400" b="1" dirty="0" smtClean="0">
                <a:solidFill>
                  <a:schemeClr val="bg1"/>
                </a:solidFill>
              </a:rPr>
              <a:t>unit testing</a:t>
            </a:r>
            <a:endParaRPr lang="en-US"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a:t>AgroPal</a:t>
            </a:r>
            <a:r>
              <a:rPr lang="en-US" sz="3200" b="1" dirty="0"/>
              <a:t> Launch a webpage.</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37</a:t>
            </a:fld>
            <a:endParaRPr lang="en-US" dirty="0"/>
          </a:p>
        </p:txBody>
      </p:sp>
      <p:graphicFrame>
        <p:nvGraphicFramePr>
          <p:cNvPr id="8" name="Table Placeholder 7"/>
          <p:cNvGraphicFramePr>
            <a:graphicFrameLocks noGrp="1"/>
          </p:cNvGraphicFramePr>
          <p:nvPr>
            <p:ph type="tbl" sz="quarter" idx="17"/>
            <p:extLst>
              <p:ext uri="{D42A27DB-BD31-4B8C-83A1-F6EECF244321}">
                <p14:modId xmlns:p14="http://schemas.microsoft.com/office/powerpoint/2010/main" val="2689766795"/>
              </p:ext>
            </p:extLst>
          </p:nvPr>
        </p:nvGraphicFramePr>
        <p:xfrm>
          <a:off x="692881" y="2147629"/>
          <a:ext cx="7130142" cy="3438520"/>
        </p:xfrm>
        <a:graphic>
          <a:graphicData uri="http://schemas.openxmlformats.org/drawingml/2006/table">
            <a:tbl>
              <a:tblPr firstRow="1" firstCol="1" bandRow="1">
                <a:tableStyleId>{284E427A-3D55-4303-BF80-6455036E1DE7}</a:tableStyleId>
              </a:tblPr>
              <a:tblGrid>
                <a:gridCol w="1128355">
                  <a:extLst>
                    <a:ext uri="{9D8B030D-6E8A-4147-A177-3AD203B41FA5}">
                      <a16:colId xmlns:a16="http://schemas.microsoft.com/office/drawing/2014/main" val="2485146680"/>
                    </a:ext>
                  </a:extLst>
                </a:gridCol>
                <a:gridCol w="1128355">
                  <a:extLst>
                    <a:ext uri="{9D8B030D-6E8A-4147-A177-3AD203B41FA5}">
                      <a16:colId xmlns:a16="http://schemas.microsoft.com/office/drawing/2014/main" val="2893897871"/>
                    </a:ext>
                  </a:extLst>
                </a:gridCol>
                <a:gridCol w="1887390">
                  <a:extLst>
                    <a:ext uri="{9D8B030D-6E8A-4147-A177-3AD203B41FA5}">
                      <a16:colId xmlns:a16="http://schemas.microsoft.com/office/drawing/2014/main" val="1335331586"/>
                    </a:ext>
                  </a:extLst>
                </a:gridCol>
                <a:gridCol w="1167362">
                  <a:extLst>
                    <a:ext uri="{9D8B030D-6E8A-4147-A177-3AD203B41FA5}">
                      <a16:colId xmlns:a16="http://schemas.microsoft.com/office/drawing/2014/main" val="4192868911"/>
                    </a:ext>
                  </a:extLst>
                </a:gridCol>
                <a:gridCol w="1098652">
                  <a:extLst>
                    <a:ext uri="{9D8B030D-6E8A-4147-A177-3AD203B41FA5}">
                      <a16:colId xmlns:a16="http://schemas.microsoft.com/office/drawing/2014/main" val="4064105377"/>
                    </a:ext>
                  </a:extLst>
                </a:gridCol>
                <a:gridCol w="720028">
                  <a:extLst>
                    <a:ext uri="{9D8B030D-6E8A-4147-A177-3AD203B41FA5}">
                      <a16:colId xmlns:a16="http://schemas.microsoft.com/office/drawing/2014/main" val="3503770584"/>
                    </a:ext>
                  </a:extLst>
                </a:gridCol>
              </a:tblGrid>
              <a:tr h="684733">
                <a:tc>
                  <a:txBody>
                    <a:bodyPr/>
                    <a:lstStyle/>
                    <a:p>
                      <a:pPr marL="0" marR="0" algn="ctr">
                        <a:lnSpc>
                          <a:spcPct val="115000"/>
                        </a:lnSpc>
                        <a:spcBef>
                          <a:spcPts val="0"/>
                        </a:spcBef>
                        <a:spcAft>
                          <a:spcPts val="0"/>
                        </a:spcAft>
                      </a:pPr>
                      <a:r>
                        <a:rPr lang="en-US" sz="1600">
                          <a:effectLst/>
                        </a:rPr>
                        <a:t>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Scenario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Enter Value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Expected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Actual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Remarks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988231745"/>
                  </a:ext>
                </a:extLst>
              </a:tr>
              <a:tr h="1331577">
                <a:tc>
                  <a:txBody>
                    <a:bodyPr/>
                    <a:lstStyle/>
                    <a:p>
                      <a:pPr marL="0" marR="0" algn="ctr">
                        <a:lnSpc>
                          <a:spcPct val="115000"/>
                        </a:lnSpc>
                        <a:spcBef>
                          <a:spcPts val="0"/>
                        </a:spcBef>
                        <a:spcAft>
                          <a:spcPts val="0"/>
                        </a:spcAft>
                      </a:pPr>
                      <a:r>
                        <a:rPr lang="en-US" sz="16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dirty="0">
                          <a:effectLst/>
                        </a:rPr>
                        <a:t>Launch without opening </a:t>
                      </a:r>
                      <a:r>
                        <a:rPr lang="en-US" sz="1600" dirty="0" err="1">
                          <a:effectLst/>
                        </a:rPr>
                        <a:t>xampp</a:t>
                      </a:r>
                      <a:r>
                        <a:rPr lang="en-US" sz="1600" dirty="0">
                          <a:effectLst/>
                        </a:rPr>
                        <a:t> server.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dirty="0">
                          <a:effectLst/>
                        </a:rPr>
                        <a:t>Enter </a:t>
                      </a:r>
                      <a:r>
                        <a:rPr lang="en-US" sz="1600" dirty="0" err="1">
                          <a:effectLst/>
                        </a:rPr>
                        <a:t>php</a:t>
                      </a:r>
                      <a:r>
                        <a:rPr lang="en-US" sz="1600" dirty="0">
                          <a:effectLst/>
                        </a:rPr>
                        <a:t> artisan serve in terminal.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dirty="0">
                          <a:effectLst/>
                        </a:rPr>
                        <a:t>Link redirect to webpage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Error because of not opening server.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FAIL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047398189"/>
                  </a:ext>
                </a:extLst>
              </a:tr>
              <a:tr h="1331577">
                <a:tc>
                  <a:txBody>
                    <a:bodyPr/>
                    <a:lstStyle/>
                    <a:p>
                      <a:pPr marL="0" marR="0" algn="ctr">
                        <a:lnSpc>
                          <a:spcPct val="115000"/>
                        </a:lnSpc>
                        <a:spcBef>
                          <a:spcPts val="0"/>
                        </a:spcBef>
                        <a:spcAft>
                          <a:spcPts val="0"/>
                        </a:spcAft>
                      </a:pPr>
                      <a:r>
                        <a:rPr lang="en-US" sz="16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Launch with opening xampp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Enter php artisan serve in terminal.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Link redirect to webpage,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Launch successful, redirect to home 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dirty="0">
                          <a:effectLst/>
                        </a:rPr>
                        <a:t>PASS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683701634"/>
                  </a:ext>
                </a:extLst>
              </a:tr>
            </a:tbl>
          </a:graphicData>
        </a:graphic>
      </p:graphicFrame>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1118906"/>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spTree>
    <p:extLst>
      <p:ext uri="{BB962C8B-B14F-4D97-AF65-F5344CB8AC3E}">
        <p14:creationId xmlns:p14="http://schemas.microsoft.com/office/powerpoint/2010/main" val="2902992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400" b="1" dirty="0">
                <a:solidFill>
                  <a:schemeClr val="bg1"/>
                </a:solidFill>
              </a:rPr>
              <a:t>Test </a:t>
            </a:r>
            <a:r>
              <a:rPr lang="en-US" sz="2400" b="1" dirty="0" smtClean="0">
                <a:solidFill>
                  <a:schemeClr val="bg1"/>
                </a:solidFill>
              </a:rPr>
              <a:t>cases </a:t>
            </a:r>
            <a:r>
              <a:rPr lang="en-US" sz="2400" b="1" dirty="0">
                <a:solidFill>
                  <a:schemeClr val="bg1"/>
                </a:solidFill>
              </a:rPr>
              <a:t>for </a:t>
            </a:r>
            <a:r>
              <a:rPr lang="en-US" sz="2400" b="1" dirty="0" smtClean="0">
                <a:solidFill>
                  <a:schemeClr val="bg1"/>
                </a:solidFill>
              </a:rPr>
              <a:t>unit testing</a:t>
            </a:r>
            <a:endParaRPr lang="en-US"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a:t>AgroPal</a:t>
            </a:r>
            <a:r>
              <a:rPr lang="en-US" sz="3200" b="1" dirty="0"/>
              <a:t> </a:t>
            </a:r>
            <a:r>
              <a:rPr lang="en-US" sz="3200" b="1" dirty="0" smtClean="0"/>
              <a:t>User Registration.</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38</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964118"/>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7" name="Table Placeholder 6"/>
          <p:cNvGraphicFramePr>
            <a:graphicFrameLocks noGrp="1"/>
          </p:cNvGraphicFramePr>
          <p:nvPr>
            <p:ph type="tbl" sz="quarter" idx="17"/>
            <p:extLst>
              <p:ext uri="{D42A27DB-BD31-4B8C-83A1-F6EECF244321}">
                <p14:modId xmlns:p14="http://schemas.microsoft.com/office/powerpoint/2010/main" val="2084830522"/>
              </p:ext>
            </p:extLst>
          </p:nvPr>
        </p:nvGraphicFramePr>
        <p:xfrm>
          <a:off x="454832" y="1391839"/>
          <a:ext cx="7564261" cy="4795313"/>
        </p:xfrm>
        <a:graphic>
          <a:graphicData uri="http://schemas.openxmlformats.org/drawingml/2006/table">
            <a:tbl>
              <a:tblPr firstRow="1" firstCol="1" bandRow="1">
                <a:tableStyleId>{284E427A-3D55-4303-BF80-6455036E1DE7}</a:tableStyleId>
              </a:tblPr>
              <a:tblGrid>
                <a:gridCol w="1039876">
                  <a:extLst>
                    <a:ext uri="{9D8B030D-6E8A-4147-A177-3AD203B41FA5}">
                      <a16:colId xmlns:a16="http://schemas.microsoft.com/office/drawing/2014/main" val="3342144623"/>
                    </a:ext>
                  </a:extLst>
                </a:gridCol>
                <a:gridCol w="1039876">
                  <a:extLst>
                    <a:ext uri="{9D8B030D-6E8A-4147-A177-3AD203B41FA5}">
                      <a16:colId xmlns:a16="http://schemas.microsoft.com/office/drawing/2014/main" val="3756101524"/>
                    </a:ext>
                  </a:extLst>
                </a:gridCol>
                <a:gridCol w="2316661">
                  <a:extLst>
                    <a:ext uri="{9D8B030D-6E8A-4147-A177-3AD203B41FA5}">
                      <a16:colId xmlns:a16="http://schemas.microsoft.com/office/drawing/2014/main" val="115873903"/>
                    </a:ext>
                  </a:extLst>
                </a:gridCol>
                <a:gridCol w="1238436">
                  <a:extLst>
                    <a:ext uri="{9D8B030D-6E8A-4147-A177-3AD203B41FA5}">
                      <a16:colId xmlns:a16="http://schemas.microsoft.com/office/drawing/2014/main" val="1053827957"/>
                    </a:ext>
                  </a:extLst>
                </a:gridCol>
                <a:gridCol w="1165544">
                  <a:extLst>
                    <a:ext uri="{9D8B030D-6E8A-4147-A177-3AD203B41FA5}">
                      <a16:colId xmlns:a16="http://schemas.microsoft.com/office/drawing/2014/main" val="591867533"/>
                    </a:ext>
                  </a:extLst>
                </a:gridCol>
                <a:gridCol w="763868">
                  <a:extLst>
                    <a:ext uri="{9D8B030D-6E8A-4147-A177-3AD203B41FA5}">
                      <a16:colId xmlns:a16="http://schemas.microsoft.com/office/drawing/2014/main" val="2871216922"/>
                    </a:ext>
                  </a:extLst>
                </a:gridCol>
              </a:tblGrid>
              <a:tr h="247548">
                <a:tc>
                  <a:txBody>
                    <a:bodyPr/>
                    <a:lstStyle/>
                    <a:p>
                      <a:pPr marL="0" marR="0" algn="ctr">
                        <a:lnSpc>
                          <a:spcPct val="115000"/>
                        </a:lnSpc>
                        <a:spcBef>
                          <a:spcPts val="0"/>
                        </a:spcBef>
                        <a:spcAft>
                          <a:spcPts val="0"/>
                        </a:spcAft>
                      </a:pPr>
                      <a:r>
                        <a:rPr lang="en-US" sz="1100" dirty="0">
                          <a:effectLst/>
                        </a:rPr>
                        <a:t>Test </a:t>
                      </a:r>
                      <a:r>
                        <a:rPr lang="en-US" sz="1100" dirty="0" err="1" smtClean="0">
                          <a:effectLst/>
                        </a:rPr>
                        <a:t>casea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Enter 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Expected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Actual output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Remarks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extLst>
                  <a:ext uri="{0D108BD9-81ED-4DB2-BD59-A6C34878D82A}">
                    <a16:rowId xmlns:a16="http://schemas.microsoft.com/office/drawing/2014/main" val="2423054115"/>
                  </a:ext>
                </a:extLst>
              </a:tr>
              <a:tr h="474536">
                <a:tc>
                  <a:txBody>
                    <a:bodyPr/>
                    <a:lstStyle/>
                    <a:p>
                      <a:pPr marL="0" marR="0" algn="ctr">
                        <a:lnSpc>
                          <a:spcPct val="115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Register without filling any fields.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Null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All fields are required.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Please fill the 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FAIL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extLst>
                  <a:ext uri="{0D108BD9-81ED-4DB2-BD59-A6C34878D82A}">
                    <a16:rowId xmlns:a16="http://schemas.microsoft.com/office/drawing/2014/main" val="1628063298"/>
                  </a:ext>
                </a:extLst>
              </a:tr>
              <a:tr h="1042005">
                <a:tc>
                  <a:txBody>
                    <a:bodyPr/>
                    <a:lstStyle/>
                    <a:p>
                      <a:pPr marL="0" marR="0" algn="ctr">
                        <a:lnSpc>
                          <a:spcPct val="115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Register with correct 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dirty="0">
                          <a:effectLst/>
                        </a:rPr>
                        <a:t>Name: Aman Bhandari</a:t>
                      </a:r>
                    </a:p>
                    <a:p>
                      <a:pPr marL="0" marR="0">
                        <a:lnSpc>
                          <a:spcPct val="115000"/>
                        </a:lnSpc>
                        <a:spcBef>
                          <a:spcPts val="0"/>
                        </a:spcBef>
                        <a:spcAft>
                          <a:spcPts val="0"/>
                        </a:spcAft>
                      </a:pPr>
                      <a:r>
                        <a:rPr lang="en-US" sz="1100" dirty="0">
                          <a:effectLst/>
                        </a:rPr>
                        <a:t>Email: </a:t>
                      </a:r>
                      <a:r>
                        <a:rPr lang="en-US" sz="1100" u="sng" dirty="0">
                          <a:effectLst/>
                          <a:hlinkClick r:id="rId2"/>
                        </a:rPr>
                        <a:t>amanbhandari188@gmail.com</a:t>
                      </a:r>
                      <a:endParaRPr lang="en-US" sz="1100" dirty="0">
                        <a:effectLst/>
                      </a:endParaRPr>
                    </a:p>
                    <a:p>
                      <a:pPr marL="0" marR="0">
                        <a:lnSpc>
                          <a:spcPct val="115000"/>
                        </a:lnSpc>
                        <a:spcBef>
                          <a:spcPts val="0"/>
                        </a:spcBef>
                        <a:spcAft>
                          <a:spcPts val="0"/>
                        </a:spcAft>
                      </a:pPr>
                      <a:r>
                        <a:rPr lang="en-US" sz="1100" dirty="0">
                          <a:effectLst/>
                        </a:rPr>
                        <a:t>Password: 123456789</a:t>
                      </a:r>
                      <a:br>
                        <a:rPr lang="en-US" sz="1100" dirty="0">
                          <a:effectLst/>
                        </a:rPr>
                      </a:br>
                      <a:r>
                        <a:rPr lang="en-US" sz="1100" dirty="0">
                          <a:effectLst/>
                        </a:rPr>
                        <a:t>Confirm password: 123456789</a:t>
                      </a:r>
                      <a:br>
                        <a:rPr lang="en-US" sz="1100" dirty="0">
                          <a:effectLst/>
                        </a:rPr>
                      </a:br>
                      <a:r>
                        <a:rPr lang="en-US" sz="1100" dirty="0">
                          <a:effectLst/>
                        </a:rPr>
                        <a:t>Number: 9861436723</a:t>
                      </a:r>
                    </a:p>
                    <a:p>
                      <a:pPr marL="0" marR="0">
                        <a:lnSpc>
                          <a:spcPct val="115000"/>
                        </a:lnSpc>
                        <a:spcBef>
                          <a:spcPts val="0"/>
                        </a:spcBef>
                        <a:spcAft>
                          <a:spcPts val="0"/>
                        </a:spcAft>
                      </a:pPr>
                      <a:r>
                        <a:rPr lang="en-US" sz="1100" dirty="0">
                          <a:effectLst/>
                        </a:rPr>
                        <a:t>Address: </a:t>
                      </a:r>
                      <a:r>
                        <a:rPr lang="en-US" sz="1100" dirty="0" err="1">
                          <a:effectLst/>
                        </a:rPr>
                        <a:t>kathmandu</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dirty="0">
                          <a:effectLst/>
                        </a:rPr>
                        <a:t>Register successful and go to home screen.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Register Successful.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PASS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extLst>
                  <a:ext uri="{0D108BD9-81ED-4DB2-BD59-A6C34878D82A}">
                    <a16:rowId xmlns:a16="http://schemas.microsoft.com/office/drawing/2014/main" val="2673447708"/>
                  </a:ext>
                </a:extLst>
              </a:tr>
              <a:tr h="1042005">
                <a:tc>
                  <a:txBody>
                    <a:bodyPr/>
                    <a:lstStyle/>
                    <a:p>
                      <a:pPr marL="0" marR="0" algn="ctr">
                        <a:lnSpc>
                          <a:spcPct val="115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Enter already registered 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Name: Aman Bhandari</a:t>
                      </a:r>
                    </a:p>
                    <a:p>
                      <a:pPr marL="0" marR="0">
                        <a:lnSpc>
                          <a:spcPct val="115000"/>
                        </a:lnSpc>
                        <a:spcBef>
                          <a:spcPts val="0"/>
                        </a:spcBef>
                        <a:spcAft>
                          <a:spcPts val="0"/>
                        </a:spcAft>
                      </a:pPr>
                      <a:r>
                        <a:rPr lang="en-US" sz="1100">
                          <a:effectLst/>
                        </a:rPr>
                        <a:t>Email: </a:t>
                      </a:r>
                      <a:r>
                        <a:rPr lang="en-US" sz="1100" u="sng">
                          <a:effectLst/>
                          <a:hlinkClick r:id="rId2"/>
                        </a:rPr>
                        <a:t>amanbhandari188@gmail.com</a:t>
                      </a:r>
                      <a:endParaRPr lang="en-US" sz="1100">
                        <a:effectLst/>
                      </a:endParaRPr>
                    </a:p>
                    <a:p>
                      <a:pPr marL="0" marR="0">
                        <a:lnSpc>
                          <a:spcPct val="115000"/>
                        </a:lnSpc>
                        <a:spcBef>
                          <a:spcPts val="0"/>
                        </a:spcBef>
                        <a:spcAft>
                          <a:spcPts val="0"/>
                        </a:spcAft>
                      </a:pPr>
                      <a:r>
                        <a:rPr lang="en-US" sz="1100">
                          <a:effectLst/>
                        </a:rPr>
                        <a:t>Password: 123456789</a:t>
                      </a:r>
                      <a:br>
                        <a:rPr lang="en-US" sz="1100">
                          <a:effectLst/>
                        </a:rPr>
                      </a:br>
                      <a:r>
                        <a:rPr lang="en-US" sz="1100">
                          <a:effectLst/>
                        </a:rPr>
                        <a:t>Confirm password: 123456789</a:t>
                      </a:r>
                      <a:br>
                        <a:rPr lang="en-US" sz="1100">
                          <a:effectLst/>
                        </a:rPr>
                      </a:br>
                      <a:r>
                        <a:rPr lang="en-US" sz="1100">
                          <a:effectLst/>
                        </a:rPr>
                        <a:t>Number: 9861436723</a:t>
                      </a:r>
                    </a:p>
                    <a:p>
                      <a:pPr marL="0" marR="0">
                        <a:lnSpc>
                          <a:spcPct val="115000"/>
                        </a:lnSpc>
                        <a:spcBef>
                          <a:spcPts val="0"/>
                        </a:spcBef>
                        <a:spcAft>
                          <a:spcPts val="0"/>
                        </a:spcAft>
                      </a:pPr>
                      <a:r>
                        <a:rPr lang="en-US" sz="1100">
                          <a:effectLst/>
                        </a:rPr>
                        <a:t>Address: kathmandu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dirty="0">
                          <a:effectLst/>
                        </a:rPr>
                        <a:t>Register unsuccessful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dirty="0">
                          <a:effectLst/>
                        </a:rPr>
                        <a:t>Email has already been taken.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dirty="0">
                          <a:effectLst/>
                        </a:rPr>
                        <a:t>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extLst>
                  <a:ext uri="{0D108BD9-81ED-4DB2-BD59-A6C34878D82A}">
                    <a16:rowId xmlns:a16="http://schemas.microsoft.com/office/drawing/2014/main" val="3323954541"/>
                  </a:ext>
                </a:extLst>
              </a:tr>
              <a:tr h="1042005">
                <a:tc>
                  <a:txBody>
                    <a:bodyPr/>
                    <a:lstStyle/>
                    <a:p>
                      <a:pPr marL="0" marR="0" algn="ctr">
                        <a:lnSpc>
                          <a:spcPct val="115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dirty="0">
                          <a:effectLst/>
                        </a:rPr>
                        <a:t>Enter invalid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Name: Aman Bhandari</a:t>
                      </a:r>
                    </a:p>
                    <a:p>
                      <a:pPr marL="0" marR="0">
                        <a:lnSpc>
                          <a:spcPct val="115000"/>
                        </a:lnSpc>
                        <a:spcBef>
                          <a:spcPts val="0"/>
                        </a:spcBef>
                        <a:spcAft>
                          <a:spcPts val="0"/>
                        </a:spcAft>
                      </a:pPr>
                      <a:r>
                        <a:rPr lang="en-US" sz="1100">
                          <a:effectLst/>
                        </a:rPr>
                        <a:t>Email: </a:t>
                      </a:r>
                      <a:r>
                        <a:rPr lang="en-US" sz="1100" u="sng">
                          <a:effectLst/>
                          <a:hlinkClick r:id="rId2"/>
                        </a:rPr>
                        <a:t>amanbhandari</a:t>
                      </a:r>
                      <a:endParaRPr lang="en-US" sz="1100">
                        <a:effectLst/>
                      </a:endParaRPr>
                    </a:p>
                    <a:p>
                      <a:pPr marL="0" marR="0">
                        <a:lnSpc>
                          <a:spcPct val="115000"/>
                        </a:lnSpc>
                        <a:spcBef>
                          <a:spcPts val="0"/>
                        </a:spcBef>
                        <a:spcAft>
                          <a:spcPts val="0"/>
                        </a:spcAft>
                      </a:pPr>
                      <a:r>
                        <a:rPr lang="en-US" sz="1100">
                          <a:effectLst/>
                        </a:rPr>
                        <a:t>Password: 123456</a:t>
                      </a:r>
                      <a:br>
                        <a:rPr lang="en-US" sz="1100">
                          <a:effectLst/>
                        </a:rPr>
                      </a:br>
                      <a:r>
                        <a:rPr lang="en-US" sz="1100">
                          <a:effectLst/>
                        </a:rPr>
                        <a:t>Confirm password: 123456789</a:t>
                      </a:r>
                      <a:br>
                        <a:rPr lang="en-US" sz="1100">
                          <a:effectLst/>
                        </a:rPr>
                      </a:br>
                      <a:r>
                        <a:rPr lang="en-US" sz="1100">
                          <a:effectLst/>
                        </a:rPr>
                        <a:t>Number: 986143</a:t>
                      </a:r>
                    </a:p>
                    <a:p>
                      <a:pPr marL="0" marR="0">
                        <a:lnSpc>
                          <a:spcPct val="115000"/>
                        </a:lnSpc>
                        <a:spcBef>
                          <a:spcPts val="0"/>
                        </a:spcBef>
                        <a:spcAft>
                          <a:spcPts val="0"/>
                        </a:spcAft>
                      </a:pPr>
                      <a:r>
                        <a:rPr lang="en-US" sz="1100">
                          <a:effectLst/>
                        </a:rPr>
                        <a:t>Address: kathmandu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a:effectLst/>
                        </a:rPr>
                        <a:t>Register unsuccessful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nSpc>
                          <a:spcPct val="115000"/>
                        </a:lnSpc>
                        <a:spcBef>
                          <a:spcPts val="0"/>
                        </a:spcBef>
                        <a:spcAft>
                          <a:spcPts val="0"/>
                        </a:spcAft>
                      </a:pPr>
                      <a:r>
                        <a:rPr lang="en-US" sz="1100">
                          <a:effectLst/>
                        </a:rPr>
                        <a:t>Number must be 10 digits.</a:t>
                      </a:r>
                    </a:p>
                    <a:p>
                      <a:pPr marL="0" marR="0">
                        <a:lnSpc>
                          <a:spcPct val="115000"/>
                        </a:lnSpc>
                        <a:spcBef>
                          <a:spcPts val="0"/>
                        </a:spcBef>
                        <a:spcAft>
                          <a:spcPts val="0"/>
                        </a:spcAft>
                      </a:pPr>
                      <a:r>
                        <a:rPr lang="en-US" sz="1100">
                          <a:effectLst/>
                        </a:rPr>
                        <a:t> </a:t>
                      </a:r>
                    </a:p>
                    <a:p>
                      <a:pPr marL="0" marR="0">
                        <a:lnSpc>
                          <a:spcPct val="115000"/>
                        </a:lnSpc>
                        <a:spcBef>
                          <a:spcPts val="0"/>
                        </a:spcBef>
                        <a:spcAft>
                          <a:spcPts val="0"/>
                        </a:spcAft>
                      </a:pPr>
                      <a:r>
                        <a:rPr lang="en-US" sz="1100">
                          <a:effectLst/>
                        </a:rPr>
                        <a:t>Email must be valid.</a:t>
                      </a:r>
                    </a:p>
                    <a:p>
                      <a:pPr marL="0" marR="0">
                        <a:lnSpc>
                          <a:spcPct val="115000"/>
                        </a:lnSpc>
                        <a:spcBef>
                          <a:spcPts val="0"/>
                        </a:spcBef>
                        <a:spcAft>
                          <a:spcPts val="0"/>
                        </a:spcAft>
                      </a:pPr>
                      <a:r>
                        <a:rPr lang="en-US" sz="1100">
                          <a:effectLst/>
                        </a:rPr>
                        <a:t> </a:t>
                      </a:r>
                    </a:p>
                    <a:p>
                      <a:pPr marL="0" marR="0">
                        <a:lnSpc>
                          <a:spcPct val="115000"/>
                        </a:lnSpc>
                        <a:spcBef>
                          <a:spcPts val="0"/>
                        </a:spcBef>
                        <a:spcAft>
                          <a:spcPts val="0"/>
                        </a:spcAft>
                      </a:pPr>
                      <a:r>
                        <a:rPr lang="en-US" sz="1100">
                          <a:effectLst/>
                        </a:rPr>
                        <a:t>Password doesn’t match.</a:t>
                      </a:r>
                    </a:p>
                    <a:p>
                      <a:pPr marL="0" marR="0">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tc>
                  <a:txBody>
                    <a:bodyPr/>
                    <a:lstStyle/>
                    <a:p>
                      <a:pPr marL="0" marR="0" algn="ctr">
                        <a:lnSpc>
                          <a:spcPct val="115000"/>
                        </a:lnSpc>
                        <a:spcBef>
                          <a:spcPts val="0"/>
                        </a:spcBef>
                        <a:spcAft>
                          <a:spcPts val="0"/>
                        </a:spcAft>
                      </a:pPr>
                      <a:r>
                        <a:rPr lang="en-US" sz="1100" dirty="0">
                          <a:effectLst/>
                        </a:rPr>
                        <a:t>FAIL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5420" marR="15420" marT="10280" marB="10280" anchor="b"/>
                </a:tc>
                <a:extLst>
                  <a:ext uri="{0D108BD9-81ED-4DB2-BD59-A6C34878D82A}">
                    <a16:rowId xmlns:a16="http://schemas.microsoft.com/office/drawing/2014/main" val="1192019909"/>
                  </a:ext>
                </a:extLst>
              </a:tr>
            </a:tbl>
          </a:graphicData>
        </a:graphic>
      </p:graphicFrame>
    </p:spTree>
    <p:extLst>
      <p:ext uri="{BB962C8B-B14F-4D97-AF65-F5344CB8AC3E}">
        <p14:creationId xmlns:p14="http://schemas.microsoft.com/office/powerpoint/2010/main" val="15634687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400" b="1" dirty="0">
                <a:solidFill>
                  <a:schemeClr val="bg1"/>
                </a:solidFill>
              </a:rPr>
              <a:t>Test </a:t>
            </a:r>
            <a:r>
              <a:rPr lang="en-US" sz="2400" b="1" dirty="0" smtClean="0">
                <a:solidFill>
                  <a:schemeClr val="bg1"/>
                </a:solidFill>
              </a:rPr>
              <a:t>cases </a:t>
            </a:r>
            <a:r>
              <a:rPr lang="en-US" sz="2400" b="1" dirty="0">
                <a:solidFill>
                  <a:schemeClr val="bg1"/>
                </a:solidFill>
              </a:rPr>
              <a:t>for </a:t>
            </a:r>
            <a:r>
              <a:rPr lang="en-US" sz="2400" b="1" dirty="0" smtClean="0">
                <a:solidFill>
                  <a:schemeClr val="bg1"/>
                </a:solidFill>
              </a:rPr>
              <a:t>unit testing</a:t>
            </a:r>
            <a:endParaRPr lang="en-US"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a:t>AgroPal</a:t>
            </a:r>
            <a:r>
              <a:rPr lang="en-US" sz="3200" b="1" dirty="0"/>
              <a:t> </a:t>
            </a:r>
            <a:r>
              <a:rPr lang="en-US" sz="3200" b="1" dirty="0" smtClean="0"/>
              <a:t>User Login.</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39</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964118"/>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8" name="Table Placeholder 7"/>
          <p:cNvGraphicFramePr>
            <a:graphicFrameLocks noGrp="1"/>
          </p:cNvGraphicFramePr>
          <p:nvPr>
            <p:ph type="tbl" sz="quarter" idx="17"/>
            <p:extLst>
              <p:ext uri="{D42A27DB-BD31-4B8C-83A1-F6EECF244321}">
                <p14:modId xmlns:p14="http://schemas.microsoft.com/office/powerpoint/2010/main" val="3890386284"/>
              </p:ext>
            </p:extLst>
          </p:nvPr>
        </p:nvGraphicFramePr>
        <p:xfrm>
          <a:off x="231644" y="1412254"/>
          <a:ext cx="7723636" cy="4567176"/>
        </p:xfrm>
        <a:graphic>
          <a:graphicData uri="http://schemas.openxmlformats.org/drawingml/2006/table">
            <a:tbl>
              <a:tblPr firstRow="1" firstCol="1" bandRow="1">
                <a:tableStyleId>{284E427A-3D55-4303-BF80-6455036E1DE7}</a:tableStyleId>
              </a:tblPr>
              <a:tblGrid>
                <a:gridCol w="1061787">
                  <a:extLst>
                    <a:ext uri="{9D8B030D-6E8A-4147-A177-3AD203B41FA5}">
                      <a16:colId xmlns:a16="http://schemas.microsoft.com/office/drawing/2014/main" val="604348964"/>
                    </a:ext>
                  </a:extLst>
                </a:gridCol>
                <a:gridCol w="1061787">
                  <a:extLst>
                    <a:ext uri="{9D8B030D-6E8A-4147-A177-3AD203B41FA5}">
                      <a16:colId xmlns:a16="http://schemas.microsoft.com/office/drawing/2014/main" val="655085052"/>
                    </a:ext>
                  </a:extLst>
                </a:gridCol>
                <a:gridCol w="2365470">
                  <a:extLst>
                    <a:ext uri="{9D8B030D-6E8A-4147-A177-3AD203B41FA5}">
                      <a16:colId xmlns:a16="http://schemas.microsoft.com/office/drawing/2014/main" val="4274568559"/>
                    </a:ext>
                  </a:extLst>
                </a:gridCol>
                <a:gridCol w="1264530">
                  <a:extLst>
                    <a:ext uri="{9D8B030D-6E8A-4147-A177-3AD203B41FA5}">
                      <a16:colId xmlns:a16="http://schemas.microsoft.com/office/drawing/2014/main" val="1667338993"/>
                    </a:ext>
                  </a:extLst>
                </a:gridCol>
                <a:gridCol w="1190101">
                  <a:extLst>
                    <a:ext uri="{9D8B030D-6E8A-4147-A177-3AD203B41FA5}">
                      <a16:colId xmlns:a16="http://schemas.microsoft.com/office/drawing/2014/main" val="3103998728"/>
                    </a:ext>
                  </a:extLst>
                </a:gridCol>
                <a:gridCol w="779961">
                  <a:extLst>
                    <a:ext uri="{9D8B030D-6E8A-4147-A177-3AD203B41FA5}">
                      <a16:colId xmlns:a16="http://schemas.microsoft.com/office/drawing/2014/main" val="1695385055"/>
                    </a:ext>
                  </a:extLst>
                </a:gridCol>
              </a:tblGrid>
              <a:tr h="555639">
                <a:tc>
                  <a:txBody>
                    <a:bodyPr/>
                    <a:lstStyle/>
                    <a:p>
                      <a:pPr marL="0" marR="0" algn="ctr">
                        <a:lnSpc>
                          <a:spcPct val="115000"/>
                        </a:lnSpc>
                        <a:spcBef>
                          <a:spcPts val="0"/>
                        </a:spcBef>
                        <a:spcAft>
                          <a:spcPts val="0"/>
                        </a:spcAft>
                      </a:pPr>
                      <a:r>
                        <a:rPr lang="en-US" sz="1600">
                          <a:effectLst/>
                        </a:rPr>
                        <a:t>Test case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Scenario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Enter Value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Expected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Actual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Remarks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4113153456"/>
                  </a:ext>
                </a:extLst>
              </a:tr>
              <a:tr h="1092025">
                <a:tc>
                  <a:txBody>
                    <a:bodyPr/>
                    <a:lstStyle/>
                    <a:p>
                      <a:pPr marL="0" marR="0" algn="ctr">
                        <a:lnSpc>
                          <a:spcPct val="115000"/>
                        </a:lnSpc>
                        <a:spcBef>
                          <a:spcPts val="0"/>
                        </a:spcBef>
                        <a:spcAft>
                          <a:spcPts val="0"/>
                        </a:spcAft>
                      </a:pPr>
                      <a:r>
                        <a:rPr lang="en-US" sz="16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Login with correct email and paddword.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Email: </a:t>
                      </a:r>
                      <a:r>
                        <a:rPr lang="en-US" sz="1600" u="sng">
                          <a:effectLst/>
                          <a:hlinkClick r:id="rId2"/>
                        </a:rPr>
                        <a:t>amanbhandari188@gmail.com</a:t>
                      </a:r>
                      <a:endParaRPr lang="en-US" sz="1400">
                        <a:effectLst/>
                      </a:endParaRPr>
                    </a:p>
                    <a:p>
                      <a:pPr marL="0" marR="0">
                        <a:lnSpc>
                          <a:spcPct val="115000"/>
                        </a:lnSpc>
                        <a:spcBef>
                          <a:spcPts val="0"/>
                        </a:spcBef>
                        <a:spcAft>
                          <a:spcPts val="0"/>
                        </a:spcAft>
                      </a:pPr>
                      <a:r>
                        <a:rPr lang="en-US" sz="1600">
                          <a:effectLst/>
                        </a:rPr>
                        <a:t>Password: 123456789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Go to home page.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Login successful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PASS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608468033"/>
                  </a:ext>
                </a:extLst>
              </a:tr>
              <a:tr h="1360218">
                <a:tc>
                  <a:txBody>
                    <a:bodyPr/>
                    <a:lstStyle/>
                    <a:p>
                      <a:pPr marL="0" marR="0" algn="ctr">
                        <a:lnSpc>
                          <a:spcPct val="115000"/>
                        </a:lnSpc>
                        <a:spcBef>
                          <a:spcPts val="0"/>
                        </a:spcBef>
                        <a:spcAft>
                          <a:spcPts val="0"/>
                        </a:spcAft>
                      </a:pPr>
                      <a:r>
                        <a:rPr lang="en-US" sz="16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Login with wrong password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Email: </a:t>
                      </a:r>
                      <a:r>
                        <a:rPr lang="en-US" sz="1600" u="sng">
                          <a:effectLst/>
                          <a:hlinkClick r:id="rId2"/>
                        </a:rPr>
                        <a:t>amanbhandari188@gmail.com</a:t>
                      </a:r>
                      <a:endParaRPr lang="en-US" sz="1400">
                        <a:effectLst/>
                      </a:endParaRPr>
                    </a:p>
                    <a:p>
                      <a:pPr marL="0" marR="0">
                        <a:lnSpc>
                          <a:spcPct val="115000"/>
                        </a:lnSpc>
                        <a:spcBef>
                          <a:spcPts val="0"/>
                        </a:spcBef>
                        <a:spcAft>
                          <a:spcPts val="0"/>
                        </a:spcAft>
                      </a:pPr>
                      <a:r>
                        <a:rPr lang="en-US" sz="1600">
                          <a:effectLst/>
                        </a:rPr>
                        <a:t>Password: 123456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Login unsuccessful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1000"/>
                        </a:spcAft>
                      </a:pPr>
                      <a:r>
                        <a:rPr lang="en-US" sz="1600" dirty="0">
                          <a:effectLst/>
                        </a:rPr>
                        <a:t>These credentials do not match our records.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a:effectLst/>
                        </a:rPr>
                        <a:t>FAIL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184395630"/>
                  </a:ext>
                </a:extLst>
              </a:tr>
              <a:tr h="1360218">
                <a:tc>
                  <a:txBody>
                    <a:bodyPr/>
                    <a:lstStyle/>
                    <a:p>
                      <a:pPr marL="0" marR="0" algn="ctr">
                        <a:lnSpc>
                          <a:spcPct val="115000"/>
                        </a:lnSpc>
                        <a:spcBef>
                          <a:spcPts val="0"/>
                        </a:spcBef>
                        <a:spcAft>
                          <a:spcPts val="0"/>
                        </a:spcAft>
                      </a:pPr>
                      <a:r>
                        <a:rPr lang="en-US" sz="1600">
                          <a:effectLst/>
                        </a:rPr>
                        <a:t>3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Login with wrong email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Email: </a:t>
                      </a:r>
                      <a:r>
                        <a:rPr lang="en-US" sz="1600" u="sng">
                          <a:effectLst/>
                          <a:hlinkClick r:id="rId2"/>
                        </a:rPr>
                        <a:t>amanbhandari</a:t>
                      </a:r>
                      <a:endParaRPr lang="en-US" sz="1400">
                        <a:effectLst/>
                      </a:endParaRPr>
                    </a:p>
                    <a:p>
                      <a:pPr marL="0" marR="0">
                        <a:lnSpc>
                          <a:spcPct val="115000"/>
                        </a:lnSpc>
                        <a:spcBef>
                          <a:spcPts val="0"/>
                        </a:spcBef>
                        <a:spcAft>
                          <a:spcPts val="0"/>
                        </a:spcAft>
                      </a:pPr>
                      <a:r>
                        <a:rPr lang="en-US" sz="1600">
                          <a:effectLst/>
                        </a:rPr>
                        <a:t>Password: 123456789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600">
                          <a:effectLst/>
                        </a:rPr>
                        <a:t>Login unsuccessful</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1000"/>
                        </a:spcAft>
                      </a:pPr>
                      <a:r>
                        <a:rPr lang="en-US" sz="1600">
                          <a:effectLst/>
                        </a:rPr>
                        <a:t>These credentials do not match our records.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600" dirty="0">
                          <a:effectLst/>
                        </a:rPr>
                        <a:t>FAIL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789389646"/>
                  </a:ext>
                </a:extLst>
              </a:tr>
            </a:tbl>
          </a:graphicData>
        </a:graphic>
      </p:graphicFrame>
    </p:spTree>
    <p:extLst>
      <p:ext uri="{BB962C8B-B14F-4D97-AF65-F5344CB8AC3E}">
        <p14:creationId xmlns:p14="http://schemas.microsoft.com/office/powerpoint/2010/main" val="3138931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en-US" noProof="0" smtClean="0"/>
              <a:pPr/>
              <a:t>4</a:t>
            </a:fld>
            <a:endParaRPr lang="en-US" noProof="0" dirty="0"/>
          </a:p>
        </p:txBody>
      </p:sp>
      <p:sp>
        <p:nvSpPr>
          <p:cNvPr id="4" name="Footer Placeholder 3"/>
          <p:cNvSpPr>
            <a:spLocks noGrp="1"/>
          </p:cNvSpPr>
          <p:nvPr>
            <p:ph type="ftr" sz="quarter" idx="12"/>
          </p:nvPr>
        </p:nvSpPr>
        <p:spPr/>
        <p:txBody>
          <a:bodyPr/>
          <a:lstStyle/>
          <a:p>
            <a:r>
              <a:rPr lang="en-US" noProof="0" dirty="0" smtClean="0"/>
              <a:t>Group A -- </a:t>
            </a:r>
            <a:r>
              <a:rPr lang="en-US" noProof="0" dirty="0" err="1" smtClean="0"/>
              <a:t>AgroPal</a:t>
            </a:r>
            <a:endParaRPr lang="en-US" noProof="0" dirty="0"/>
          </a:p>
        </p:txBody>
      </p:sp>
      <p:sp>
        <p:nvSpPr>
          <p:cNvPr id="7" name="Title 6"/>
          <p:cNvSpPr>
            <a:spLocks noGrp="1"/>
          </p:cNvSpPr>
          <p:nvPr>
            <p:ph type="title"/>
          </p:nvPr>
        </p:nvSpPr>
        <p:spPr/>
        <p:txBody>
          <a:bodyPr/>
          <a:lstStyle/>
          <a:p>
            <a:r>
              <a:rPr lang="en-US" dirty="0" smtClean="0"/>
              <a:t>PROBLEM STATEMENT</a:t>
            </a:r>
            <a:endParaRPr lang="en-US" dirty="0"/>
          </a:p>
        </p:txBody>
      </p:sp>
      <p:sp>
        <p:nvSpPr>
          <p:cNvPr id="14" name="Text Placeholder 13"/>
          <p:cNvSpPr>
            <a:spLocks noGrp="1"/>
          </p:cNvSpPr>
          <p:nvPr>
            <p:ph type="body" sz="half" idx="2"/>
          </p:nvPr>
        </p:nvSpPr>
        <p:spPr/>
        <p:txBody>
          <a:bodyPr>
            <a:normAutofit fontScale="92500" lnSpcReduction="20000"/>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People are not able to get organic food although there exists many local farmers who provide organic food</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 is lack of promoting local marketing for the organic products</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Farmers are not getting the agricultural tools and equipment which they can find on </a:t>
            </a:r>
            <a:r>
              <a:rPr lang="en-US" sz="2400" dirty="0" err="1">
                <a:latin typeface="Times New Roman" panose="02020603050405020304" pitchFamily="18" charset="0"/>
                <a:cs typeface="Times New Roman" panose="02020603050405020304" pitchFamily="18" charset="0"/>
              </a:rPr>
              <a:t>AgroPal</a:t>
            </a:r>
            <a:r>
              <a:rPr lang="en-US" sz="2400" dirty="0">
                <a:latin typeface="Times New Roman" panose="02020603050405020304" pitchFamily="18" charset="0"/>
                <a:cs typeface="Times New Roman" panose="02020603050405020304" pitchFamily="18" charset="0"/>
              </a:rPr>
              <a:t>.</a:t>
            </a:r>
          </a:p>
          <a:p>
            <a:endParaRPr lang="en-US" dirty="0"/>
          </a:p>
        </p:txBody>
      </p:sp>
      <p:pic>
        <p:nvPicPr>
          <p:cNvPr id="15" name="Picture Placeholder 14"/>
          <p:cNvPicPr>
            <a:picLocks noGrp="1" noChangeAspect="1"/>
          </p:cNvPicPr>
          <p:nvPr>
            <p:ph type="pic" idx="1"/>
          </p:nvPr>
        </p:nvPicPr>
        <p:blipFill>
          <a:blip r:embed="rId2">
            <a:extLst>
              <a:ext uri="{28A0092B-C50C-407E-A947-70E740481C1C}">
                <a14:useLocalDpi xmlns:a14="http://schemas.microsoft.com/office/drawing/2010/main" val="0"/>
              </a:ext>
            </a:extLst>
          </a:blip>
          <a:srcRect t="22727" b="22727"/>
          <a:stretch>
            <a:fillRect/>
          </a:stretch>
        </p:blipFill>
        <p:spPr>
          <a:xfrm>
            <a:off x="5538650" y="714634"/>
            <a:ext cx="6064931" cy="5403850"/>
          </a:xfrm>
        </p:spPr>
      </p:pic>
    </p:spTree>
    <p:extLst>
      <p:ext uri="{BB962C8B-B14F-4D97-AF65-F5344CB8AC3E}">
        <p14:creationId xmlns:p14="http://schemas.microsoft.com/office/powerpoint/2010/main" val="276425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400" b="1" dirty="0">
                <a:solidFill>
                  <a:schemeClr val="bg1"/>
                </a:solidFill>
              </a:rPr>
              <a:t>Test </a:t>
            </a:r>
            <a:r>
              <a:rPr lang="en-US" sz="2400" b="1" dirty="0" smtClean="0">
                <a:solidFill>
                  <a:schemeClr val="bg1"/>
                </a:solidFill>
              </a:rPr>
              <a:t>cases </a:t>
            </a:r>
            <a:r>
              <a:rPr lang="en-US" sz="2400" b="1" dirty="0">
                <a:solidFill>
                  <a:schemeClr val="bg1"/>
                </a:solidFill>
              </a:rPr>
              <a:t>for </a:t>
            </a:r>
            <a:r>
              <a:rPr lang="en-US" sz="2400" b="1" dirty="0" smtClean="0">
                <a:solidFill>
                  <a:schemeClr val="bg1"/>
                </a:solidFill>
              </a:rPr>
              <a:t>unit testing</a:t>
            </a:r>
            <a:endParaRPr lang="en-US"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a:t>AgroPal</a:t>
            </a:r>
            <a:r>
              <a:rPr lang="en-US" sz="3200" b="1" dirty="0"/>
              <a:t> </a:t>
            </a:r>
            <a:r>
              <a:rPr lang="en-US" sz="3200" b="1" dirty="0" smtClean="0"/>
              <a:t>Cart.</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40</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964118"/>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7" name="Table Placeholder 6"/>
          <p:cNvGraphicFramePr>
            <a:graphicFrameLocks noGrp="1"/>
          </p:cNvGraphicFramePr>
          <p:nvPr>
            <p:ph type="tbl" sz="quarter" idx="17"/>
            <p:extLst>
              <p:ext uri="{D42A27DB-BD31-4B8C-83A1-F6EECF244321}">
                <p14:modId xmlns:p14="http://schemas.microsoft.com/office/powerpoint/2010/main" val="1898523273"/>
              </p:ext>
            </p:extLst>
          </p:nvPr>
        </p:nvGraphicFramePr>
        <p:xfrm>
          <a:off x="599610" y="1801044"/>
          <a:ext cx="7274705" cy="3593916"/>
        </p:xfrm>
        <a:graphic>
          <a:graphicData uri="http://schemas.openxmlformats.org/drawingml/2006/table">
            <a:tbl>
              <a:tblPr firstRow="1" firstCol="1" bandRow="1">
                <a:tableStyleId>{284E427A-3D55-4303-BF80-6455036E1DE7}</a:tableStyleId>
              </a:tblPr>
              <a:tblGrid>
                <a:gridCol w="1000072">
                  <a:extLst>
                    <a:ext uri="{9D8B030D-6E8A-4147-A177-3AD203B41FA5}">
                      <a16:colId xmlns:a16="http://schemas.microsoft.com/office/drawing/2014/main" val="55288120"/>
                    </a:ext>
                  </a:extLst>
                </a:gridCol>
                <a:gridCol w="1000072">
                  <a:extLst>
                    <a:ext uri="{9D8B030D-6E8A-4147-A177-3AD203B41FA5}">
                      <a16:colId xmlns:a16="http://schemas.microsoft.com/office/drawing/2014/main" val="872723352"/>
                    </a:ext>
                  </a:extLst>
                </a:gridCol>
                <a:gridCol w="2227978">
                  <a:extLst>
                    <a:ext uri="{9D8B030D-6E8A-4147-A177-3AD203B41FA5}">
                      <a16:colId xmlns:a16="http://schemas.microsoft.com/office/drawing/2014/main" val="2017691572"/>
                    </a:ext>
                  </a:extLst>
                </a:gridCol>
                <a:gridCol w="1191030">
                  <a:extLst>
                    <a:ext uri="{9D8B030D-6E8A-4147-A177-3AD203B41FA5}">
                      <a16:colId xmlns:a16="http://schemas.microsoft.com/office/drawing/2014/main" val="4193946594"/>
                    </a:ext>
                  </a:extLst>
                </a:gridCol>
                <a:gridCol w="1120926">
                  <a:extLst>
                    <a:ext uri="{9D8B030D-6E8A-4147-A177-3AD203B41FA5}">
                      <a16:colId xmlns:a16="http://schemas.microsoft.com/office/drawing/2014/main" val="2526939881"/>
                    </a:ext>
                  </a:extLst>
                </a:gridCol>
                <a:gridCol w="734627">
                  <a:extLst>
                    <a:ext uri="{9D8B030D-6E8A-4147-A177-3AD203B41FA5}">
                      <a16:colId xmlns:a16="http://schemas.microsoft.com/office/drawing/2014/main" val="2673763894"/>
                    </a:ext>
                  </a:extLst>
                </a:gridCol>
              </a:tblGrid>
              <a:tr h="470439">
                <a:tc>
                  <a:txBody>
                    <a:bodyPr/>
                    <a:lstStyle/>
                    <a:p>
                      <a:pPr marL="0" marR="0" algn="ctr">
                        <a:lnSpc>
                          <a:spcPct val="115000"/>
                        </a:lnSpc>
                        <a:spcBef>
                          <a:spcPts val="0"/>
                        </a:spcBef>
                        <a:spcAft>
                          <a:spcPts val="0"/>
                        </a:spcAft>
                      </a:pPr>
                      <a:r>
                        <a:rPr lang="en-US" sz="1800">
                          <a:effectLst/>
                        </a:rPr>
                        <a:t>Test case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Scenario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Enter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Expected output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Actual output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Remarks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555838765"/>
                  </a:ext>
                </a:extLst>
              </a:tr>
              <a:tr h="868724">
                <a:tc>
                  <a:txBody>
                    <a:bodyPr/>
                    <a:lstStyle/>
                    <a:p>
                      <a:pPr marL="0" marR="0" algn="ctr">
                        <a:lnSpc>
                          <a:spcPct val="115000"/>
                        </a:lnSpc>
                        <a:spcBef>
                          <a:spcPts val="0"/>
                        </a:spcBef>
                        <a:spcAft>
                          <a:spcPts val="0"/>
                        </a:spcAft>
                      </a:pPr>
                      <a:r>
                        <a:rPr lang="en-US" sz="18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Add to cart without login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Add to cart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dirty="0">
                          <a:effectLst/>
                        </a:rPr>
                        <a:t>Redirect to login page.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dirty="0">
                          <a:effectLst/>
                        </a:rPr>
                        <a:t>Redirect to login page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FAIL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340941914"/>
                  </a:ext>
                </a:extLst>
              </a:tr>
              <a:tr h="1665294">
                <a:tc>
                  <a:txBody>
                    <a:bodyPr/>
                    <a:lstStyle/>
                    <a:p>
                      <a:pPr marL="0" marR="0" algn="ctr">
                        <a:lnSpc>
                          <a:spcPct val="115000"/>
                        </a:lnSpc>
                        <a:spcBef>
                          <a:spcPts val="0"/>
                        </a:spcBef>
                        <a:spcAft>
                          <a:spcPts val="0"/>
                        </a:spcAft>
                      </a:pPr>
                      <a:r>
                        <a:rPr lang="en-US" sz="18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Add to cart by login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Email: </a:t>
                      </a:r>
                      <a:r>
                        <a:rPr lang="en-US" sz="1800" u="sng">
                          <a:effectLst/>
                          <a:hlinkClick r:id="rId2"/>
                        </a:rPr>
                        <a:t>amanbhandari188@gmail.com</a:t>
                      </a:r>
                      <a:endParaRPr lang="en-US" sz="1600">
                        <a:effectLst/>
                      </a:endParaRPr>
                    </a:p>
                    <a:p>
                      <a:pPr marL="0" marR="0">
                        <a:lnSpc>
                          <a:spcPct val="115000"/>
                        </a:lnSpc>
                        <a:spcBef>
                          <a:spcPts val="0"/>
                        </a:spcBef>
                        <a:spcAft>
                          <a:spcPts val="0"/>
                        </a:spcAft>
                      </a:pPr>
                      <a:r>
                        <a:rPr lang="en-US" sz="1800">
                          <a:effectLst/>
                        </a:rPr>
                        <a:t>Password: 123456789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Successfully added and redirect to cart page.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1000"/>
                        </a:spcAft>
                      </a:pPr>
                      <a:r>
                        <a:rPr lang="en-US" sz="1800">
                          <a:effectLst/>
                        </a:rPr>
                        <a:t>Added successfully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dirty="0">
                          <a:effectLst/>
                        </a:rPr>
                        <a:t>PASS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504235965"/>
                  </a:ext>
                </a:extLst>
              </a:tr>
            </a:tbl>
          </a:graphicData>
        </a:graphic>
      </p:graphicFrame>
    </p:spTree>
    <p:extLst>
      <p:ext uri="{BB962C8B-B14F-4D97-AF65-F5344CB8AC3E}">
        <p14:creationId xmlns:p14="http://schemas.microsoft.com/office/powerpoint/2010/main" val="26406275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400" b="1" dirty="0">
                <a:solidFill>
                  <a:schemeClr val="bg1"/>
                </a:solidFill>
              </a:rPr>
              <a:t>Test </a:t>
            </a:r>
            <a:r>
              <a:rPr lang="en-US" sz="2400" b="1" dirty="0" smtClean="0">
                <a:solidFill>
                  <a:schemeClr val="bg1"/>
                </a:solidFill>
              </a:rPr>
              <a:t>cases </a:t>
            </a:r>
            <a:r>
              <a:rPr lang="en-US" sz="2400" b="1" dirty="0">
                <a:solidFill>
                  <a:schemeClr val="bg1"/>
                </a:solidFill>
              </a:rPr>
              <a:t>for </a:t>
            </a:r>
            <a:r>
              <a:rPr lang="en-US" sz="2400" b="1" dirty="0" smtClean="0">
                <a:solidFill>
                  <a:schemeClr val="bg1"/>
                </a:solidFill>
              </a:rPr>
              <a:t>unit testing</a:t>
            </a:r>
            <a:endParaRPr lang="en-US"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a:t>AgroPal</a:t>
            </a:r>
            <a:r>
              <a:rPr lang="en-US" sz="3200" b="1" dirty="0"/>
              <a:t> </a:t>
            </a:r>
            <a:r>
              <a:rPr lang="en-US" sz="3200" b="1" dirty="0" smtClean="0"/>
              <a:t>Seller Add a product.</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41</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964118"/>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8" name="Table Placeholder 7"/>
          <p:cNvGraphicFramePr>
            <a:graphicFrameLocks noGrp="1"/>
          </p:cNvGraphicFramePr>
          <p:nvPr>
            <p:ph type="tbl" sz="quarter" idx="17"/>
            <p:extLst>
              <p:ext uri="{D42A27DB-BD31-4B8C-83A1-F6EECF244321}">
                <p14:modId xmlns:p14="http://schemas.microsoft.com/office/powerpoint/2010/main" val="3673193091"/>
              </p:ext>
            </p:extLst>
          </p:nvPr>
        </p:nvGraphicFramePr>
        <p:xfrm>
          <a:off x="512494" y="1460507"/>
          <a:ext cx="7448937" cy="4253484"/>
        </p:xfrm>
        <a:graphic>
          <a:graphicData uri="http://schemas.openxmlformats.org/drawingml/2006/table">
            <a:tbl>
              <a:tblPr firstRow="1" firstCol="1" bandRow="1">
                <a:tableStyleId>{284E427A-3D55-4303-BF80-6455036E1DE7}</a:tableStyleId>
              </a:tblPr>
              <a:tblGrid>
                <a:gridCol w="1024024">
                  <a:extLst>
                    <a:ext uri="{9D8B030D-6E8A-4147-A177-3AD203B41FA5}">
                      <a16:colId xmlns:a16="http://schemas.microsoft.com/office/drawing/2014/main" val="4000214149"/>
                    </a:ext>
                  </a:extLst>
                </a:gridCol>
                <a:gridCol w="1024024">
                  <a:extLst>
                    <a:ext uri="{9D8B030D-6E8A-4147-A177-3AD203B41FA5}">
                      <a16:colId xmlns:a16="http://schemas.microsoft.com/office/drawing/2014/main" val="1237274709"/>
                    </a:ext>
                  </a:extLst>
                </a:gridCol>
                <a:gridCol w="2281339">
                  <a:extLst>
                    <a:ext uri="{9D8B030D-6E8A-4147-A177-3AD203B41FA5}">
                      <a16:colId xmlns:a16="http://schemas.microsoft.com/office/drawing/2014/main" val="793078807"/>
                    </a:ext>
                  </a:extLst>
                </a:gridCol>
                <a:gridCol w="1219556">
                  <a:extLst>
                    <a:ext uri="{9D8B030D-6E8A-4147-A177-3AD203B41FA5}">
                      <a16:colId xmlns:a16="http://schemas.microsoft.com/office/drawing/2014/main" val="4114833703"/>
                    </a:ext>
                  </a:extLst>
                </a:gridCol>
                <a:gridCol w="1147773">
                  <a:extLst>
                    <a:ext uri="{9D8B030D-6E8A-4147-A177-3AD203B41FA5}">
                      <a16:colId xmlns:a16="http://schemas.microsoft.com/office/drawing/2014/main" val="1674543377"/>
                    </a:ext>
                  </a:extLst>
                </a:gridCol>
                <a:gridCol w="752221">
                  <a:extLst>
                    <a:ext uri="{9D8B030D-6E8A-4147-A177-3AD203B41FA5}">
                      <a16:colId xmlns:a16="http://schemas.microsoft.com/office/drawing/2014/main" val="3436287643"/>
                    </a:ext>
                  </a:extLst>
                </a:gridCol>
              </a:tblGrid>
              <a:tr h="200025">
                <a:tc>
                  <a:txBody>
                    <a:bodyPr/>
                    <a:lstStyle/>
                    <a:p>
                      <a:pPr marL="0" marR="0" algn="ctr">
                        <a:lnSpc>
                          <a:spcPct val="115000"/>
                        </a:lnSpc>
                        <a:spcBef>
                          <a:spcPts val="0"/>
                        </a:spcBef>
                        <a:spcAft>
                          <a:spcPts val="0"/>
                        </a:spcAft>
                      </a:pPr>
                      <a:r>
                        <a:rPr lang="en-US" sz="1800">
                          <a:effectLst/>
                        </a:rPr>
                        <a:t>Test case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Scenario</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Enter 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Expected output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Actual output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Remarks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476082515"/>
                  </a:ext>
                </a:extLst>
              </a:tr>
              <a:tr h="200025">
                <a:tc>
                  <a:txBody>
                    <a:bodyPr/>
                    <a:lstStyle/>
                    <a:p>
                      <a:pPr marL="0" marR="0" algn="ctr">
                        <a:lnSpc>
                          <a:spcPct val="115000"/>
                        </a:lnSpc>
                        <a:spcBef>
                          <a:spcPts val="0"/>
                        </a:spcBef>
                        <a:spcAft>
                          <a:spcPts val="0"/>
                        </a:spcAft>
                      </a:pPr>
                      <a:r>
                        <a:rPr lang="en-US" sz="1800">
                          <a:effectLst/>
                        </a:rPr>
                        <a:t>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Registered seller try to add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Add a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dirty="0">
                          <a:effectLst/>
                        </a:rPr>
                        <a:t>You are not verified.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Redirect to home page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FAIL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395901810"/>
                  </a:ext>
                </a:extLst>
              </a:tr>
              <a:tr h="200025">
                <a:tc>
                  <a:txBody>
                    <a:bodyPr/>
                    <a:lstStyle/>
                    <a:p>
                      <a:pPr marL="0" marR="0" algn="ctr">
                        <a:lnSpc>
                          <a:spcPct val="115000"/>
                        </a:lnSpc>
                        <a:spcBef>
                          <a:spcPts val="0"/>
                        </a:spcBef>
                        <a:spcAft>
                          <a:spcPts val="0"/>
                        </a:spcAft>
                      </a:pPr>
                      <a:r>
                        <a:rPr lang="en-US" sz="1800">
                          <a:effectLst/>
                        </a:rPr>
                        <a:t>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Registered and verified seller.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Add a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Redirect to add a product page.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1000"/>
                        </a:spcAft>
                      </a:pPr>
                      <a:r>
                        <a:rPr lang="en-US" sz="1800">
                          <a:effectLst/>
                        </a:rPr>
                        <a:t>Added successfully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a:effectLst/>
                        </a:rPr>
                        <a:t>PASS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491770894"/>
                  </a:ext>
                </a:extLst>
              </a:tr>
              <a:tr h="200025">
                <a:tc>
                  <a:txBody>
                    <a:bodyPr/>
                    <a:lstStyle/>
                    <a:p>
                      <a:pPr marL="0" marR="0" algn="ctr">
                        <a:lnSpc>
                          <a:spcPct val="115000"/>
                        </a:lnSpc>
                        <a:spcBef>
                          <a:spcPts val="0"/>
                        </a:spcBef>
                        <a:spcAft>
                          <a:spcPts val="0"/>
                        </a:spcAft>
                      </a:pPr>
                      <a:r>
                        <a:rPr lang="en-US" sz="1800">
                          <a:effectLst/>
                        </a:rPr>
                        <a:t>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Not registered seller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Add a product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0"/>
                        </a:spcAft>
                      </a:pPr>
                      <a:r>
                        <a:rPr lang="en-US" sz="1800">
                          <a:effectLst/>
                        </a:rPr>
                        <a:t>Register as seller.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nSpc>
                          <a:spcPct val="115000"/>
                        </a:lnSpc>
                        <a:spcBef>
                          <a:spcPts val="0"/>
                        </a:spcBef>
                        <a:spcAft>
                          <a:spcPts val="1000"/>
                        </a:spcAft>
                      </a:pPr>
                      <a:r>
                        <a:rPr lang="en-US" sz="1800">
                          <a:effectLst/>
                        </a:rPr>
                        <a:t>Redirect to home page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ctr">
                        <a:lnSpc>
                          <a:spcPct val="115000"/>
                        </a:lnSpc>
                        <a:spcBef>
                          <a:spcPts val="0"/>
                        </a:spcBef>
                        <a:spcAft>
                          <a:spcPts val="0"/>
                        </a:spcAft>
                      </a:pPr>
                      <a:r>
                        <a:rPr lang="en-US" sz="1800" dirty="0">
                          <a:effectLst/>
                        </a:rPr>
                        <a:t>FAIL</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494423548"/>
                  </a:ext>
                </a:extLst>
              </a:tr>
            </a:tbl>
          </a:graphicData>
        </a:graphic>
      </p:graphicFrame>
    </p:spTree>
    <p:extLst>
      <p:ext uri="{BB962C8B-B14F-4D97-AF65-F5344CB8AC3E}">
        <p14:creationId xmlns:p14="http://schemas.microsoft.com/office/powerpoint/2010/main" val="10415817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4160520" y="775343"/>
            <a:ext cx="3870960" cy="640080"/>
          </a:xfrm>
        </p:spPr>
        <p:txBody>
          <a:bodyPr>
            <a:normAutofit/>
          </a:bodyPr>
          <a:lstStyle/>
          <a:p>
            <a:pPr lvl="2" fontAlgn="base"/>
            <a:r>
              <a:rPr lang="en-US" sz="2000" b="1" dirty="0">
                <a:solidFill>
                  <a:schemeClr val="bg1"/>
                </a:solidFill>
              </a:rPr>
              <a:t>Test </a:t>
            </a:r>
            <a:r>
              <a:rPr lang="en-US" sz="2000" b="1" dirty="0" smtClean="0">
                <a:solidFill>
                  <a:schemeClr val="bg1"/>
                </a:solidFill>
              </a:rPr>
              <a:t>cases </a:t>
            </a:r>
            <a:r>
              <a:rPr lang="en-US" sz="2000" b="1" dirty="0">
                <a:solidFill>
                  <a:schemeClr val="bg1"/>
                </a:solidFill>
              </a:rPr>
              <a:t>for </a:t>
            </a:r>
            <a:r>
              <a:rPr lang="en-US" sz="2000" b="1" dirty="0" smtClean="0">
                <a:solidFill>
                  <a:schemeClr val="bg1"/>
                </a:solidFill>
              </a:rPr>
              <a:t>system testing</a:t>
            </a:r>
            <a:endParaRPr lang="en-US" sz="1400"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9746008" y="498075"/>
            <a:ext cx="2354552" cy="1852841"/>
          </a:xfrm>
        </p:spPr>
        <p:txBody>
          <a:bodyPr/>
          <a:lstStyle/>
          <a:p>
            <a:pPr algn="ctr"/>
            <a:r>
              <a:rPr lang="en-US" sz="2800" b="1" dirty="0" err="1"/>
              <a:t>AgroPal</a:t>
            </a:r>
            <a:r>
              <a:rPr lang="en-US" sz="2800" b="1" dirty="0"/>
              <a:t> </a:t>
            </a:r>
            <a:r>
              <a:rPr lang="en-US" sz="2800" b="1" dirty="0" smtClean="0"/>
              <a:t>Seller Add a product.</a:t>
            </a:r>
            <a:endParaRPr lang="en-US" sz="28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42</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457749" y="694241"/>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14524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7" name="Table Placeholder 6"/>
          <p:cNvGraphicFramePr>
            <a:graphicFrameLocks noGrp="1"/>
          </p:cNvGraphicFramePr>
          <p:nvPr>
            <p:ph type="tbl" sz="quarter" idx="17"/>
            <p:extLst>
              <p:ext uri="{D42A27DB-BD31-4B8C-83A1-F6EECF244321}">
                <p14:modId xmlns:p14="http://schemas.microsoft.com/office/powerpoint/2010/main" val="323991346"/>
              </p:ext>
            </p:extLst>
          </p:nvPr>
        </p:nvGraphicFramePr>
        <p:xfrm>
          <a:off x="721503" y="1424496"/>
          <a:ext cx="10721558" cy="4600927"/>
        </p:xfrm>
        <a:graphic>
          <a:graphicData uri="http://schemas.openxmlformats.org/drawingml/2006/table">
            <a:tbl>
              <a:tblPr firstRow="1" firstCol="1" bandRow="1">
                <a:tableStyleId>{284E427A-3D55-4303-BF80-6455036E1DE7}</a:tableStyleId>
              </a:tblPr>
              <a:tblGrid>
                <a:gridCol w="728474">
                  <a:extLst>
                    <a:ext uri="{9D8B030D-6E8A-4147-A177-3AD203B41FA5}">
                      <a16:colId xmlns:a16="http://schemas.microsoft.com/office/drawing/2014/main" val="438617506"/>
                    </a:ext>
                  </a:extLst>
                </a:gridCol>
                <a:gridCol w="2560320">
                  <a:extLst>
                    <a:ext uri="{9D8B030D-6E8A-4147-A177-3AD203B41FA5}">
                      <a16:colId xmlns:a16="http://schemas.microsoft.com/office/drawing/2014/main" val="819852563"/>
                    </a:ext>
                  </a:extLst>
                </a:gridCol>
                <a:gridCol w="2847954">
                  <a:extLst>
                    <a:ext uri="{9D8B030D-6E8A-4147-A177-3AD203B41FA5}">
                      <a16:colId xmlns:a16="http://schemas.microsoft.com/office/drawing/2014/main" val="1340745047"/>
                    </a:ext>
                  </a:extLst>
                </a:gridCol>
                <a:gridCol w="1738281">
                  <a:extLst>
                    <a:ext uri="{9D8B030D-6E8A-4147-A177-3AD203B41FA5}">
                      <a16:colId xmlns:a16="http://schemas.microsoft.com/office/drawing/2014/main" val="3144139107"/>
                    </a:ext>
                  </a:extLst>
                </a:gridCol>
                <a:gridCol w="1635969">
                  <a:extLst>
                    <a:ext uri="{9D8B030D-6E8A-4147-A177-3AD203B41FA5}">
                      <a16:colId xmlns:a16="http://schemas.microsoft.com/office/drawing/2014/main" val="282522353"/>
                    </a:ext>
                  </a:extLst>
                </a:gridCol>
                <a:gridCol w="1072173">
                  <a:extLst>
                    <a:ext uri="{9D8B030D-6E8A-4147-A177-3AD203B41FA5}">
                      <a16:colId xmlns:a16="http://schemas.microsoft.com/office/drawing/2014/main" val="1060805785"/>
                    </a:ext>
                  </a:extLst>
                </a:gridCol>
                <a:gridCol w="138387">
                  <a:extLst>
                    <a:ext uri="{9D8B030D-6E8A-4147-A177-3AD203B41FA5}">
                      <a16:colId xmlns:a16="http://schemas.microsoft.com/office/drawing/2014/main" val="790510203"/>
                    </a:ext>
                  </a:extLst>
                </a:gridCol>
              </a:tblGrid>
              <a:tr h="203260">
                <a:tc>
                  <a:txBody>
                    <a:bodyPr/>
                    <a:lstStyle/>
                    <a:p>
                      <a:pPr marL="0" marR="0" algn="ctr">
                        <a:lnSpc>
                          <a:spcPct val="115000"/>
                        </a:lnSpc>
                        <a:spcBef>
                          <a:spcPts val="0"/>
                        </a:spcBef>
                        <a:spcAft>
                          <a:spcPts val="0"/>
                        </a:spcAft>
                      </a:pPr>
                      <a:r>
                        <a:rPr lang="en-US" sz="1100">
                          <a:effectLst/>
                        </a:rPr>
                        <a:t>Test case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Scenario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Enter Value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Expected output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Actual output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Remarks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2653241705"/>
                  </a:ext>
                </a:extLst>
              </a:tr>
              <a:tr h="389638">
                <a:tc>
                  <a:txBody>
                    <a:bodyPr/>
                    <a:lstStyle/>
                    <a:p>
                      <a:pPr marL="0" marR="0" algn="ctr">
                        <a:lnSpc>
                          <a:spcPct val="115000"/>
                        </a:lnSpc>
                        <a:spcBef>
                          <a:spcPts val="0"/>
                        </a:spcBef>
                        <a:spcAft>
                          <a:spcPts val="0"/>
                        </a:spcAft>
                      </a:pPr>
                      <a:r>
                        <a:rPr lang="en-US" sz="1100">
                          <a:effectLst/>
                        </a:rPr>
                        <a:t>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dirty="0">
                          <a:effectLst/>
                        </a:rPr>
                        <a:t>Launch with opening </a:t>
                      </a:r>
                      <a:r>
                        <a:rPr lang="en-US" sz="1100" dirty="0" err="1">
                          <a:effectLst/>
                        </a:rPr>
                        <a:t>xampp</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Enter php artisan serve in terminal.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Link redirect to webpage,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Launch successful, redirect to home page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050">
                          <a:effectLst/>
                        </a:rPr>
                        <a: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182606515"/>
                  </a:ext>
                </a:extLst>
              </a:tr>
              <a:tr h="1132721">
                <a:tc>
                  <a:txBody>
                    <a:bodyPr/>
                    <a:lstStyle/>
                    <a:p>
                      <a:pPr marL="0" marR="0" algn="ctr">
                        <a:lnSpc>
                          <a:spcPct val="115000"/>
                        </a:lnSpc>
                        <a:spcBef>
                          <a:spcPts val="0"/>
                        </a:spcBef>
                        <a:spcAft>
                          <a:spcPts val="0"/>
                        </a:spcAft>
                      </a:pPr>
                      <a:r>
                        <a:rPr lang="en-US" sz="1100">
                          <a:effectLst/>
                        </a:rPr>
                        <a:t>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dirty="0">
                          <a:effectLst/>
                        </a:rPr>
                        <a:t>Register with correct details.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dirty="0">
                          <a:effectLst/>
                        </a:rPr>
                        <a:t>Name: Aman Bhandari</a:t>
                      </a:r>
                      <a:endParaRPr lang="en-US" sz="1050" dirty="0">
                        <a:effectLst/>
                      </a:endParaRPr>
                    </a:p>
                    <a:p>
                      <a:pPr marL="0" marR="0">
                        <a:lnSpc>
                          <a:spcPct val="115000"/>
                        </a:lnSpc>
                        <a:spcBef>
                          <a:spcPts val="0"/>
                        </a:spcBef>
                        <a:spcAft>
                          <a:spcPts val="0"/>
                        </a:spcAft>
                      </a:pPr>
                      <a:r>
                        <a:rPr lang="en-US" sz="1100" dirty="0">
                          <a:effectLst/>
                        </a:rPr>
                        <a:t>Email: </a:t>
                      </a:r>
                      <a:r>
                        <a:rPr lang="en-US" sz="1100" u="sng" dirty="0">
                          <a:effectLst/>
                          <a:hlinkClick r:id="rId2"/>
                        </a:rPr>
                        <a:t>amanbhandari188@gmail.com</a:t>
                      </a:r>
                      <a:endParaRPr lang="en-US" sz="1050" dirty="0">
                        <a:effectLst/>
                      </a:endParaRPr>
                    </a:p>
                    <a:p>
                      <a:pPr marL="0" marR="0">
                        <a:lnSpc>
                          <a:spcPct val="115000"/>
                        </a:lnSpc>
                        <a:spcBef>
                          <a:spcPts val="0"/>
                        </a:spcBef>
                        <a:spcAft>
                          <a:spcPts val="0"/>
                        </a:spcAft>
                      </a:pPr>
                      <a:r>
                        <a:rPr lang="en-US" sz="1100" dirty="0">
                          <a:effectLst/>
                        </a:rPr>
                        <a:t>Password: 123456789</a:t>
                      </a:r>
                      <a:br>
                        <a:rPr lang="en-US" sz="1100" dirty="0">
                          <a:effectLst/>
                        </a:rPr>
                      </a:br>
                      <a:r>
                        <a:rPr lang="en-US" sz="1100" dirty="0">
                          <a:effectLst/>
                        </a:rPr>
                        <a:t>Confirm password: 123456789</a:t>
                      </a:r>
                      <a:br>
                        <a:rPr lang="en-US" sz="1100" dirty="0">
                          <a:effectLst/>
                        </a:rPr>
                      </a:br>
                      <a:r>
                        <a:rPr lang="en-US" sz="1100" dirty="0">
                          <a:effectLst/>
                        </a:rPr>
                        <a:t>Number: 9861436723</a:t>
                      </a:r>
                      <a:endParaRPr lang="en-US" sz="1050" dirty="0">
                        <a:effectLst/>
                      </a:endParaRPr>
                    </a:p>
                    <a:p>
                      <a:pPr marL="0" marR="0">
                        <a:lnSpc>
                          <a:spcPct val="115000"/>
                        </a:lnSpc>
                        <a:spcBef>
                          <a:spcPts val="0"/>
                        </a:spcBef>
                        <a:spcAft>
                          <a:spcPts val="0"/>
                        </a:spcAft>
                      </a:pPr>
                      <a:r>
                        <a:rPr lang="en-US" sz="1100" dirty="0">
                          <a:effectLst/>
                        </a:rPr>
                        <a:t>Address: </a:t>
                      </a:r>
                      <a:r>
                        <a:rPr lang="en-US" sz="1100" dirty="0" err="1">
                          <a:effectLst/>
                        </a:rPr>
                        <a:t>kathmandu</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dirty="0">
                          <a:effectLst/>
                        </a:rPr>
                        <a:t>Register successful and go to home screen.</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Register Successful.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2798675370"/>
                  </a:ext>
                </a:extLst>
              </a:tr>
              <a:tr h="946821">
                <a:tc>
                  <a:txBody>
                    <a:bodyPr/>
                    <a:lstStyle/>
                    <a:p>
                      <a:pPr marL="0" marR="0" algn="ctr">
                        <a:lnSpc>
                          <a:spcPct val="115000"/>
                        </a:lnSpc>
                        <a:spcBef>
                          <a:spcPts val="0"/>
                        </a:spcBef>
                        <a:spcAft>
                          <a:spcPts val="0"/>
                        </a:spcAft>
                      </a:pPr>
                      <a:r>
                        <a:rPr lang="en-US" sz="1100">
                          <a:effectLst/>
                        </a:rPr>
                        <a:t>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Registered as seller.</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Company name: Tarkari Pasal</a:t>
                      </a:r>
                      <a:endParaRPr lang="en-US" sz="1050">
                        <a:effectLst/>
                      </a:endParaRPr>
                    </a:p>
                    <a:p>
                      <a:pPr marL="0" marR="0">
                        <a:lnSpc>
                          <a:spcPct val="115000"/>
                        </a:lnSpc>
                        <a:spcBef>
                          <a:spcPts val="0"/>
                        </a:spcBef>
                        <a:spcAft>
                          <a:spcPts val="0"/>
                        </a:spcAft>
                      </a:pPr>
                      <a:r>
                        <a:rPr lang="en-US" sz="1100">
                          <a:effectLst/>
                        </a:rPr>
                        <a:t>Email: </a:t>
                      </a:r>
                      <a:r>
                        <a:rPr lang="en-US" sz="1100" u="sng">
                          <a:effectLst/>
                          <a:hlinkClick r:id="rId3"/>
                        </a:rPr>
                        <a:t>pasal@gmail.com</a:t>
                      </a:r>
                      <a:endParaRPr lang="en-US" sz="1050">
                        <a:effectLst/>
                      </a:endParaRPr>
                    </a:p>
                    <a:p>
                      <a:pPr marL="0" marR="0">
                        <a:lnSpc>
                          <a:spcPct val="115000"/>
                        </a:lnSpc>
                        <a:spcBef>
                          <a:spcPts val="0"/>
                        </a:spcBef>
                        <a:spcAft>
                          <a:spcPts val="0"/>
                        </a:spcAft>
                      </a:pPr>
                      <a:r>
                        <a:rPr lang="en-US" sz="1100">
                          <a:effectLst/>
                        </a:rPr>
                        <a:t>Pan number: 234567891</a:t>
                      </a:r>
                      <a:endParaRPr lang="en-US" sz="1050">
                        <a:effectLst/>
                      </a:endParaRPr>
                    </a:p>
                    <a:p>
                      <a:pPr marL="0" marR="0">
                        <a:lnSpc>
                          <a:spcPct val="115000"/>
                        </a:lnSpc>
                        <a:spcBef>
                          <a:spcPts val="0"/>
                        </a:spcBef>
                        <a:spcAft>
                          <a:spcPts val="0"/>
                        </a:spcAft>
                      </a:pPr>
                      <a:r>
                        <a:rPr lang="en-US" sz="1100">
                          <a:effectLst/>
                        </a:rPr>
                        <a:t>Phone number: 1234567890</a:t>
                      </a:r>
                      <a:endParaRPr lang="en-US" sz="1050">
                        <a:effectLst/>
                      </a:endParaRPr>
                    </a:p>
                    <a:p>
                      <a:pPr marL="0" marR="0">
                        <a:lnSpc>
                          <a:spcPct val="115000"/>
                        </a:lnSpc>
                        <a:spcBef>
                          <a:spcPts val="0"/>
                        </a:spcBef>
                        <a:spcAft>
                          <a:spcPts val="0"/>
                        </a:spcAft>
                      </a:pPr>
                      <a:r>
                        <a:rPr lang="en-US" sz="1100">
                          <a:effectLst/>
                        </a:rPr>
                        <a:t>Address: Kathmandu.</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dirty="0">
                          <a:effectLst/>
                        </a:rPr>
                        <a:t>Register successful.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Redirect to home page.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68357677"/>
                  </a:ext>
                </a:extLst>
              </a:tr>
              <a:tr h="296449">
                <a:tc>
                  <a:txBody>
                    <a:bodyPr/>
                    <a:lstStyle/>
                    <a:p>
                      <a:pPr marL="0" marR="0" algn="ctr">
                        <a:lnSpc>
                          <a:spcPct val="115000"/>
                        </a:lnSpc>
                        <a:spcBef>
                          <a:spcPts val="0"/>
                        </a:spcBef>
                        <a:spcAft>
                          <a:spcPts val="0"/>
                        </a:spcAft>
                      </a:pPr>
                      <a:r>
                        <a:rPr lang="en-US" sz="1100">
                          <a:effectLst/>
                        </a:rPr>
                        <a:t>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If not verified by admin.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Add a product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Not verified by admin.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Redirect to home page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FAIL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1548436586"/>
                  </a:ext>
                </a:extLst>
              </a:tr>
              <a:tr h="203260">
                <a:tc>
                  <a:txBody>
                    <a:bodyPr/>
                    <a:lstStyle/>
                    <a:p>
                      <a:pPr marL="0" marR="0" algn="ctr">
                        <a:lnSpc>
                          <a:spcPct val="115000"/>
                        </a:lnSpc>
                        <a:spcBef>
                          <a:spcPts val="0"/>
                        </a:spcBef>
                        <a:spcAft>
                          <a:spcPts val="0"/>
                        </a:spcAft>
                      </a:pPr>
                      <a:r>
                        <a:rPr lang="en-US" sz="1100">
                          <a:effectLst/>
                        </a:rPr>
                        <a:t>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If verified by admin.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Add a product/ view product/edit a product.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Successful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Succesful.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3145686126"/>
                  </a:ext>
                </a:extLst>
              </a:tr>
              <a:tr h="389121">
                <a:tc>
                  <a:txBody>
                    <a:bodyPr/>
                    <a:lstStyle/>
                    <a:p>
                      <a:pPr marL="0" marR="0" algn="ctr">
                        <a:lnSpc>
                          <a:spcPct val="115000"/>
                        </a:lnSpc>
                        <a:spcBef>
                          <a:spcPts val="0"/>
                        </a:spcBef>
                        <a:spcAft>
                          <a:spcPts val="0"/>
                        </a:spcAft>
                      </a:pPr>
                      <a:r>
                        <a:rPr lang="en-US" sz="1100">
                          <a:effectLst/>
                        </a:rPr>
                        <a:t>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Search a product with valid name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Mango</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Product found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Here is the product.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2002211314"/>
                  </a:ext>
                </a:extLst>
              </a:tr>
              <a:tr h="389121">
                <a:tc>
                  <a:txBody>
                    <a:bodyPr/>
                    <a:lstStyle/>
                    <a:p>
                      <a:pPr marL="0" marR="0" algn="ctr">
                        <a:lnSpc>
                          <a:spcPct val="115000"/>
                        </a:lnSpc>
                        <a:spcBef>
                          <a:spcPts val="0"/>
                        </a:spcBef>
                        <a:spcAft>
                          <a:spcPts val="0"/>
                        </a:spcAft>
                      </a:pPr>
                      <a:r>
                        <a:rPr lang="en-US" sz="1100">
                          <a:effectLst/>
                        </a:rPr>
                        <a:t>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Search a product with invalid name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Aap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Product not found.</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The product is not available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Fail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3482631645"/>
                  </a:ext>
                </a:extLst>
              </a:tr>
              <a:tr h="389638">
                <a:tc>
                  <a:txBody>
                    <a:bodyPr/>
                    <a:lstStyle/>
                    <a:p>
                      <a:pPr marL="0" marR="0" algn="ctr">
                        <a:lnSpc>
                          <a:spcPct val="115000"/>
                        </a:lnSpc>
                        <a:spcBef>
                          <a:spcPts val="0"/>
                        </a:spcBef>
                        <a:spcAft>
                          <a:spcPts val="0"/>
                        </a:spcAft>
                      </a:pPr>
                      <a:r>
                        <a:rPr lang="en-US" sz="1100">
                          <a:effectLst/>
                        </a:rPr>
                        <a:t>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Add to cart by login in.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Add to cart.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Successfully added and redirect to cart page.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Added successfully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a:effectLst/>
                        </a:rPr>
                        <a:t>PASS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2509749069"/>
                  </a:ext>
                </a:extLst>
              </a:tr>
              <a:tr h="203260">
                <a:tc>
                  <a:txBody>
                    <a:bodyPr/>
                    <a:lstStyle/>
                    <a:p>
                      <a:pPr marL="0" marR="0" algn="ctr">
                        <a:lnSpc>
                          <a:spcPct val="115000"/>
                        </a:lnSpc>
                        <a:spcBef>
                          <a:spcPts val="0"/>
                        </a:spcBef>
                        <a:spcAft>
                          <a:spcPts val="0"/>
                        </a:spcAft>
                      </a:pPr>
                      <a:r>
                        <a:rPr lang="en-US" sz="1100">
                          <a:effectLst/>
                        </a:rPr>
                        <a:t>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Buy now</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Buy now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0"/>
                        </a:spcAft>
                      </a:pPr>
                      <a:r>
                        <a:rPr lang="en-US" sz="1100">
                          <a:effectLst/>
                        </a:rPr>
                        <a:t>Successful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a:txBody>
                    <a:bodyPr/>
                    <a:lstStyle/>
                    <a:p>
                      <a:pPr marL="0" marR="0">
                        <a:lnSpc>
                          <a:spcPct val="115000"/>
                        </a:lnSpc>
                        <a:spcBef>
                          <a:spcPts val="0"/>
                        </a:spcBef>
                        <a:spcAft>
                          <a:spcPts val="1000"/>
                        </a:spcAft>
                      </a:pPr>
                      <a:r>
                        <a:rPr lang="en-US" sz="1100">
                          <a:effectLst/>
                        </a:rPr>
                        <a:t>Redirect to home page </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gridSpan="2">
                  <a:txBody>
                    <a:bodyPr/>
                    <a:lstStyle/>
                    <a:p>
                      <a:pPr marL="0" marR="0" algn="ctr">
                        <a:lnSpc>
                          <a:spcPct val="115000"/>
                        </a:lnSpc>
                        <a:spcBef>
                          <a:spcPts val="0"/>
                        </a:spcBef>
                        <a:spcAft>
                          <a:spcPts val="0"/>
                        </a:spcAft>
                      </a:pPr>
                      <a:r>
                        <a:rPr lang="en-US" sz="1100" dirty="0">
                          <a:effectLst/>
                        </a:rPr>
                        <a:t>PASS</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13471" marR="13471" marT="8981" marB="8981" anchor="b"/>
                </a:tc>
                <a:tc hMerge="1">
                  <a:txBody>
                    <a:bodyPr/>
                    <a:lstStyle/>
                    <a:p>
                      <a:endParaRPr lang="en-US"/>
                    </a:p>
                  </a:txBody>
                  <a:tcPr/>
                </a:tc>
                <a:extLst>
                  <a:ext uri="{0D108BD9-81ED-4DB2-BD59-A6C34878D82A}">
                    <a16:rowId xmlns:a16="http://schemas.microsoft.com/office/drawing/2014/main" val="2805116924"/>
                  </a:ext>
                </a:extLst>
              </a:tr>
            </a:tbl>
          </a:graphicData>
        </a:graphic>
      </p:graphicFrame>
    </p:spTree>
    <p:extLst>
      <p:ext uri="{BB962C8B-B14F-4D97-AF65-F5344CB8AC3E}">
        <p14:creationId xmlns:p14="http://schemas.microsoft.com/office/powerpoint/2010/main" val="30823954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112903" y="2612572"/>
            <a:ext cx="3870960" cy="640080"/>
          </a:xfrm>
        </p:spPr>
        <p:txBody>
          <a:bodyPr>
            <a:normAutofit/>
          </a:bodyPr>
          <a:lstStyle/>
          <a:p>
            <a:pPr lvl="2" fontAlgn="base"/>
            <a:r>
              <a:rPr lang="en-US" sz="2000" b="1" dirty="0">
                <a:solidFill>
                  <a:schemeClr val="bg1"/>
                </a:solidFill>
              </a:rPr>
              <a:t>Test </a:t>
            </a:r>
            <a:r>
              <a:rPr lang="en-US" sz="2000" b="1" dirty="0" smtClean="0">
                <a:solidFill>
                  <a:schemeClr val="bg1"/>
                </a:solidFill>
              </a:rPr>
              <a:t>cases </a:t>
            </a:r>
            <a:r>
              <a:rPr lang="en-US" sz="2000" b="1" dirty="0">
                <a:solidFill>
                  <a:schemeClr val="bg1"/>
                </a:solidFill>
              </a:rPr>
              <a:t>for </a:t>
            </a:r>
            <a:r>
              <a:rPr lang="en-US" sz="2000" b="1" dirty="0" smtClean="0">
                <a:solidFill>
                  <a:schemeClr val="bg1"/>
                </a:solidFill>
              </a:rPr>
              <a:t>system testing</a:t>
            </a:r>
            <a:endParaRPr lang="en-US" sz="1400" dirty="0">
              <a:solidFill>
                <a:schemeClr val="bg1"/>
              </a:solidFill>
            </a:endParaRP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579060" y="3542119"/>
            <a:ext cx="2354552" cy="1852841"/>
          </a:xfrm>
        </p:spPr>
        <p:txBody>
          <a:bodyPr/>
          <a:lstStyle/>
          <a:p>
            <a:pPr algn="ctr"/>
            <a:r>
              <a:rPr lang="en-US" sz="3200" b="1" dirty="0" err="1" smtClean="0"/>
              <a:t>AgroPal</a:t>
            </a:r>
            <a:r>
              <a:rPr lang="en-US" sz="3200" b="1" dirty="0" smtClean="0"/>
              <a:t> Admin interface.</a:t>
            </a:r>
            <a:endParaRPr lang="en-US" sz="3200" dirty="0"/>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43</a:t>
            </a:fld>
            <a:endParaRPr lang="en-US" dirty="0"/>
          </a:p>
        </p:txBody>
      </p:sp>
      <p:sp>
        <p:nvSpPr>
          <p:cNvPr id="9" name="Title 4">
            <a:extLst>
              <a:ext uri="{FF2B5EF4-FFF2-40B4-BE49-F238E27FC236}">
                <a16:creationId xmlns:a16="http://schemas.microsoft.com/office/drawing/2014/main" id="{9324568C-56E6-4923-BD06-A73B18394849}"/>
              </a:ext>
            </a:extLst>
          </p:cNvPr>
          <p:cNvSpPr txBox="1">
            <a:spLocks/>
          </p:cNvSpPr>
          <p:nvPr/>
        </p:nvSpPr>
        <p:spPr>
          <a:xfrm>
            <a:off x="692881" y="964118"/>
            <a:ext cx="1844700" cy="496389"/>
          </a:xfrm>
          <a:prstGeom prst="rect">
            <a:avLst/>
          </a:prstGeom>
        </p:spPr>
        <p:txBody>
          <a:bodyPr vert="horz" lIns="0" tIns="45720" rIns="0" bIns="45720" rtlCol="0" anchor="ctr">
            <a:normAutofit fontScale="85000" lnSpcReduction="20000"/>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4000" u="sng" dirty="0" smtClean="0"/>
              <a:t>Testing</a:t>
            </a:r>
            <a:endParaRPr lang="en-US" sz="4000" u="sng" dirty="0"/>
          </a:p>
        </p:txBody>
      </p:sp>
      <p:sp>
        <p:nvSpPr>
          <p:cNvPr id="10" name="Title 5"/>
          <p:cNvSpPr txBox="1">
            <a:spLocks/>
          </p:cNvSpPr>
          <p:nvPr/>
        </p:nvSpPr>
        <p:spPr>
          <a:xfrm>
            <a:off x="1897501" y="252192"/>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3600" b="1" cap="all" dirty="0"/>
              <a:t>implementation and </a:t>
            </a:r>
            <a:r>
              <a:rPr lang="en-US" sz="3600" b="1" cap="all" dirty="0" err="1"/>
              <a:t>testinG</a:t>
            </a:r>
            <a:endParaRPr lang="en-US" sz="3600" b="1" cap="all" dirty="0"/>
          </a:p>
        </p:txBody>
      </p:sp>
      <p:graphicFrame>
        <p:nvGraphicFramePr>
          <p:cNvPr id="7" name="Table Placeholder 6"/>
          <p:cNvGraphicFramePr>
            <a:graphicFrameLocks noGrp="1"/>
          </p:cNvGraphicFramePr>
          <p:nvPr>
            <p:ph type="tbl" sz="quarter" idx="17"/>
            <p:extLst>
              <p:ext uri="{D42A27DB-BD31-4B8C-83A1-F6EECF244321}">
                <p14:modId xmlns:p14="http://schemas.microsoft.com/office/powerpoint/2010/main" val="4243070899"/>
              </p:ext>
            </p:extLst>
          </p:nvPr>
        </p:nvGraphicFramePr>
        <p:xfrm>
          <a:off x="228067" y="1358978"/>
          <a:ext cx="7884836" cy="4759506"/>
        </p:xfrm>
        <a:graphic>
          <a:graphicData uri="http://schemas.openxmlformats.org/drawingml/2006/table">
            <a:tbl>
              <a:tblPr firstRow="1" firstCol="1" bandRow="1">
                <a:tableStyleId>{284E427A-3D55-4303-BF80-6455036E1DE7}</a:tableStyleId>
              </a:tblPr>
              <a:tblGrid>
                <a:gridCol w="1064227">
                  <a:extLst>
                    <a:ext uri="{9D8B030D-6E8A-4147-A177-3AD203B41FA5}">
                      <a16:colId xmlns:a16="http://schemas.microsoft.com/office/drawing/2014/main" val="4132825339"/>
                    </a:ext>
                  </a:extLst>
                </a:gridCol>
                <a:gridCol w="1064227">
                  <a:extLst>
                    <a:ext uri="{9D8B030D-6E8A-4147-A177-3AD203B41FA5}">
                      <a16:colId xmlns:a16="http://schemas.microsoft.com/office/drawing/2014/main" val="3865300179"/>
                    </a:ext>
                  </a:extLst>
                </a:gridCol>
                <a:gridCol w="2398934">
                  <a:extLst>
                    <a:ext uri="{9D8B030D-6E8A-4147-A177-3AD203B41FA5}">
                      <a16:colId xmlns:a16="http://schemas.microsoft.com/office/drawing/2014/main" val="2658513708"/>
                    </a:ext>
                  </a:extLst>
                </a:gridCol>
                <a:gridCol w="1282419">
                  <a:extLst>
                    <a:ext uri="{9D8B030D-6E8A-4147-A177-3AD203B41FA5}">
                      <a16:colId xmlns:a16="http://schemas.microsoft.com/office/drawing/2014/main" val="1152064885"/>
                    </a:ext>
                  </a:extLst>
                </a:gridCol>
                <a:gridCol w="1206936">
                  <a:extLst>
                    <a:ext uri="{9D8B030D-6E8A-4147-A177-3AD203B41FA5}">
                      <a16:colId xmlns:a16="http://schemas.microsoft.com/office/drawing/2014/main" val="1928233735"/>
                    </a:ext>
                  </a:extLst>
                </a:gridCol>
                <a:gridCol w="790996">
                  <a:extLst>
                    <a:ext uri="{9D8B030D-6E8A-4147-A177-3AD203B41FA5}">
                      <a16:colId xmlns:a16="http://schemas.microsoft.com/office/drawing/2014/main" val="336786897"/>
                    </a:ext>
                  </a:extLst>
                </a:gridCol>
                <a:gridCol w="77097">
                  <a:extLst>
                    <a:ext uri="{9D8B030D-6E8A-4147-A177-3AD203B41FA5}">
                      <a16:colId xmlns:a16="http://schemas.microsoft.com/office/drawing/2014/main" val="2567793336"/>
                    </a:ext>
                  </a:extLst>
                </a:gridCol>
              </a:tblGrid>
              <a:tr h="345858">
                <a:tc>
                  <a:txBody>
                    <a:bodyPr/>
                    <a:lstStyle/>
                    <a:p>
                      <a:pPr marL="0" marR="0" algn="ctr">
                        <a:lnSpc>
                          <a:spcPct val="115000"/>
                        </a:lnSpc>
                        <a:spcBef>
                          <a:spcPts val="0"/>
                        </a:spcBef>
                        <a:spcAft>
                          <a:spcPts val="0"/>
                        </a:spcAft>
                      </a:pPr>
                      <a:r>
                        <a:rPr lang="en-US" sz="1300">
                          <a:effectLst/>
                        </a:rPr>
                        <a:t>Test case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Scenario</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Enter Value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Expected output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dirty="0">
                          <a:effectLst/>
                        </a:rPr>
                        <a:t>Actual output</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a:effectLst/>
                        </a:rPr>
                        <a:t>Remarks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4123068342"/>
                  </a:ext>
                </a:extLst>
              </a:tr>
              <a:tr h="662990">
                <a:tc>
                  <a:txBody>
                    <a:bodyPr/>
                    <a:lstStyle/>
                    <a:p>
                      <a:pPr marL="0" marR="0" algn="ctr">
                        <a:lnSpc>
                          <a:spcPct val="115000"/>
                        </a:lnSpc>
                        <a:spcBef>
                          <a:spcPts val="0"/>
                        </a:spcBef>
                        <a:spcAft>
                          <a:spcPts val="0"/>
                        </a:spcAft>
                      </a:pPr>
                      <a:r>
                        <a:rPr lang="en-US" sz="1300">
                          <a:effectLst/>
                        </a:rPr>
                        <a:t>1</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Launch with opening xampp</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Enter php artisan serve in terminal.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dirty="0">
                          <a:effectLst/>
                        </a:rPr>
                        <a:t>Link redirect to webpage,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Launch successful, redirect to home page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gn="ctr">
                        <a:lnSpc>
                          <a:spcPct val="115000"/>
                        </a:lnSpc>
                        <a:spcBef>
                          <a:spcPts val="0"/>
                        </a:spcBef>
                        <a:spcAft>
                          <a:spcPts val="0"/>
                        </a:spcAft>
                      </a:pPr>
                      <a:r>
                        <a:rPr lang="en-US" sz="1300">
                          <a:effectLst/>
                        </a:rPr>
                        <a:t>PASS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1000"/>
                        </a:spcAft>
                      </a:pPr>
                      <a:r>
                        <a:rPr lang="en-US" sz="1300">
                          <a:effectLst/>
                        </a:rPr>
                        <a:t> </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073294070"/>
                  </a:ext>
                </a:extLst>
              </a:tr>
              <a:tr h="662990">
                <a:tc>
                  <a:txBody>
                    <a:bodyPr/>
                    <a:lstStyle/>
                    <a:p>
                      <a:pPr marL="0" marR="0" algn="ctr">
                        <a:lnSpc>
                          <a:spcPct val="115000"/>
                        </a:lnSpc>
                        <a:spcBef>
                          <a:spcPts val="0"/>
                        </a:spcBef>
                        <a:spcAft>
                          <a:spcPts val="0"/>
                        </a:spcAft>
                      </a:pPr>
                      <a:r>
                        <a:rPr lang="en-US" sz="1300">
                          <a:effectLst/>
                        </a:rPr>
                        <a:t>2</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Login as admin</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Email: </a:t>
                      </a:r>
                      <a:r>
                        <a:rPr lang="en-US" sz="1300" u="sng">
                          <a:effectLst/>
                          <a:hlinkClick r:id="rId2"/>
                        </a:rPr>
                        <a:t>admin@gmail.com</a:t>
                      </a:r>
                      <a:endParaRPr lang="en-US" sz="1300">
                        <a:effectLst/>
                      </a:endParaRPr>
                    </a:p>
                    <a:p>
                      <a:pPr marL="0" marR="0">
                        <a:lnSpc>
                          <a:spcPct val="115000"/>
                        </a:lnSpc>
                        <a:spcBef>
                          <a:spcPts val="0"/>
                        </a:spcBef>
                        <a:spcAft>
                          <a:spcPts val="0"/>
                        </a:spcAft>
                      </a:pPr>
                      <a:r>
                        <a:rPr lang="en-US" sz="1300">
                          <a:effectLst/>
                        </a:rPr>
                        <a:t>Password: 123456789</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Login successful and go to home screen.</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Login Successful.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a:effectLst/>
                        </a:rPr>
                        <a:t>PASS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3728026153"/>
                  </a:ext>
                </a:extLst>
              </a:tr>
              <a:tr h="504424">
                <a:tc>
                  <a:txBody>
                    <a:bodyPr/>
                    <a:lstStyle/>
                    <a:p>
                      <a:pPr marL="0" marR="0" algn="ctr">
                        <a:lnSpc>
                          <a:spcPct val="115000"/>
                        </a:lnSpc>
                        <a:spcBef>
                          <a:spcPts val="0"/>
                        </a:spcBef>
                        <a:spcAft>
                          <a:spcPts val="0"/>
                        </a:spcAft>
                      </a:pPr>
                      <a:r>
                        <a:rPr lang="en-US" sz="1300">
                          <a:effectLst/>
                        </a:rPr>
                        <a:t>3</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Dashboard/ register seller</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Verify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Register seller can only add a product.</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1000"/>
                        </a:spcAft>
                      </a:pPr>
                      <a:r>
                        <a:rPr lang="en-US" sz="1300">
                          <a:effectLst/>
                        </a:rPr>
                        <a:t>Successful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dirty="0">
                          <a:effectLst/>
                        </a:rPr>
                        <a:t>PASS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3276534681"/>
                  </a:ext>
                </a:extLst>
              </a:tr>
              <a:tr h="662990">
                <a:tc>
                  <a:txBody>
                    <a:bodyPr/>
                    <a:lstStyle/>
                    <a:p>
                      <a:pPr marL="0" marR="0" algn="ctr">
                        <a:lnSpc>
                          <a:spcPct val="115000"/>
                        </a:lnSpc>
                        <a:spcBef>
                          <a:spcPts val="0"/>
                        </a:spcBef>
                        <a:spcAft>
                          <a:spcPts val="0"/>
                        </a:spcAft>
                      </a:pPr>
                      <a:r>
                        <a:rPr lang="en-US" sz="1300">
                          <a:effectLst/>
                        </a:rPr>
                        <a:t>4</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Dashboard/ Product details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View and verify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Verified products only can be displayed.</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1000"/>
                        </a:spcAft>
                      </a:pPr>
                      <a:r>
                        <a:rPr lang="en-US" sz="1300" dirty="0">
                          <a:effectLst/>
                        </a:rPr>
                        <a:t>Successful</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a:effectLst/>
                        </a:rPr>
                        <a:t>PASS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306706778"/>
                  </a:ext>
                </a:extLst>
              </a:tr>
              <a:tr h="504424">
                <a:tc>
                  <a:txBody>
                    <a:bodyPr/>
                    <a:lstStyle/>
                    <a:p>
                      <a:pPr marL="0" marR="0" algn="ctr">
                        <a:lnSpc>
                          <a:spcPct val="115000"/>
                        </a:lnSpc>
                        <a:spcBef>
                          <a:spcPts val="0"/>
                        </a:spcBef>
                        <a:spcAft>
                          <a:spcPts val="0"/>
                        </a:spcAft>
                      </a:pPr>
                      <a:r>
                        <a:rPr lang="en-US" sz="1300">
                          <a:effectLst/>
                        </a:rPr>
                        <a:t>5</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Dashboard/ Orders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Make successful/unsuccessful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If successful then it will be delivered</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1000"/>
                        </a:spcAft>
                      </a:pPr>
                      <a:r>
                        <a:rPr lang="en-US" sz="1300">
                          <a:effectLst/>
                        </a:rPr>
                        <a:t>Succesful.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a:effectLst/>
                        </a:rPr>
                        <a:t>PASS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3728692549"/>
                  </a:ext>
                </a:extLst>
              </a:tr>
              <a:tr h="504424">
                <a:tc>
                  <a:txBody>
                    <a:bodyPr/>
                    <a:lstStyle/>
                    <a:p>
                      <a:pPr marL="0" marR="0" algn="ctr">
                        <a:lnSpc>
                          <a:spcPct val="115000"/>
                        </a:lnSpc>
                        <a:spcBef>
                          <a:spcPts val="0"/>
                        </a:spcBef>
                        <a:spcAft>
                          <a:spcPts val="0"/>
                        </a:spcAft>
                      </a:pPr>
                      <a:r>
                        <a:rPr lang="en-US" sz="1300">
                          <a:effectLst/>
                        </a:rPr>
                        <a:t>6</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Dashboard/ Contact message.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Read message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0"/>
                        </a:spcAft>
                      </a:pPr>
                      <a:r>
                        <a:rPr lang="en-US" sz="1300">
                          <a:effectLst/>
                        </a:rPr>
                        <a:t>Read</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a:txBody>
                    <a:bodyPr/>
                    <a:lstStyle/>
                    <a:p>
                      <a:pPr marL="0" marR="0">
                        <a:lnSpc>
                          <a:spcPct val="115000"/>
                        </a:lnSpc>
                        <a:spcBef>
                          <a:spcPts val="0"/>
                        </a:spcBef>
                        <a:spcAft>
                          <a:spcPts val="1000"/>
                        </a:spcAft>
                      </a:pPr>
                      <a:r>
                        <a:rPr lang="en-US" sz="1300">
                          <a:effectLst/>
                        </a:rPr>
                        <a:t>Successful</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gridSpan="2">
                  <a:txBody>
                    <a:bodyPr/>
                    <a:lstStyle/>
                    <a:p>
                      <a:pPr marL="0" marR="0" algn="ctr">
                        <a:lnSpc>
                          <a:spcPct val="115000"/>
                        </a:lnSpc>
                        <a:spcBef>
                          <a:spcPts val="0"/>
                        </a:spcBef>
                        <a:spcAft>
                          <a:spcPts val="0"/>
                        </a:spcAft>
                      </a:pPr>
                      <a:r>
                        <a:rPr lang="en-US" sz="1300" dirty="0">
                          <a:effectLst/>
                        </a:rPr>
                        <a:t>PASS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1544" marR="21544" marT="14363" marB="14363" anchor="b"/>
                </a:tc>
                <a:tc hMerge="1">
                  <a:txBody>
                    <a:bodyPr/>
                    <a:lstStyle/>
                    <a:p>
                      <a:endParaRPr lang="en-US"/>
                    </a:p>
                  </a:txBody>
                  <a:tcPr/>
                </a:tc>
                <a:extLst>
                  <a:ext uri="{0D108BD9-81ED-4DB2-BD59-A6C34878D82A}">
                    <a16:rowId xmlns:a16="http://schemas.microsoft.com/office/drawing/2014/main" val="2580348801"/>
                  </a:ext>
                </a:extLst>
              </a:tr>
            </a:tbl>
          </a:graphicData>
        </a:graphic>
      </p:graphicFrame>
    </p:spTree>
    <p:extLst>
      <p:ext uri="{BB962C8B-B14F-4D97-AF65-F5344CB8AC3E}">
        <p14:creationId xmlns:p14="http://schemas.microsoft.com/office/powerpoint/2010/main" val="33393655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44</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8" name="Content Placeholder 7"/>
          <p:cNvSpPr>
            <a:spLocks noGrp="1"/>
          </p:cNvSpPr>
          <p:nvPr>
            <p:ph idx="1"/>
          </p:nvPr>
        </p:nvSpPr>
        <p:spPr>
          <a:xfrm>
            <a:off x="1008017" y="2411037"/>
            <a:ext cx="10515600" cy="3621586"/>
          </a:xfrm>
        </p:spPr>
        <p:txBody>
          <a:bodyPr>
            <a:normAutofit/>
          </a:bodyPr>
          <a:lstStyle/>
          <a:p>
            <a:pPr marL="0" indent="0">
              <a:buNone/>
            </a:pPr>
            <a:r>
              <a:rPr lang="en-US" sz="2400" dirty="0"/>
              <a:t>There have been several improvements in our programming language and writing skills as well as our time management skills while doing this project. It was difficult at the beginning because it was our first project and everything was new. Although it is our first project it turned out to match all the expectations. A lot was learned about proper time management as the project had to be submitted before the deadline along with the documentation</a:t>
            </a:r>
            <a:r>
              <a:rPr lang="en-US" sz="2400" dirty="0" smtClean="0"/>
              <a:t>.</a:t>
            </a:r>
          </a:p>
          <a:p>
            <a:pPr marL="0" indent="0">
              <a:buNone/>
            </a:pPr>
            <a:endParaRPr lang="en-US" sz="2400" dirty="0"/>
          </a:p>
          <a:p>
            <a:pPr marL="0" indent="0">
              <a:buNone/>
            </a:pPr>
            <a:r>
              <a:rPr lang="en-US" sz="2400" dirty="0"/>
              <a:t>Although it is expectedly good, some new features to this system could be added in the upcoming days to make it more user friendly and efficient</a:t>
            </a:r>
            <a:r>
              <a:rPr lang="en-US" sz="2400" dirty="0" smtClean="0"/>
              <a:t>.</a:t>
            </a:r>
            <a:endParaRPr lang="en-US" sz="2400" dirty="0"/>
          </a:p>
        </p:txBody>
      </p:sp>
      <p:sp>
        <p:nvSpPr>
          <p:cNvPr id="7" name="Title 6"/>
          <p:cNvSpPr>
            <a:spLocks noGrp="1"/>
          </p:cNvSpPr>
          <p:nvPr>
            <p:ph type="title"/>
          </p:nvPr>
        </p:nvSpPr>
        <p:spPr>
          <a:xfrm>
            <a:off x="838200" y="365760"/>
            <a:ext cx="10515600" cy="1324928"/>
          </a:xfrm>
        </p:spPr>
        <p:txBody>
          <a:bodyPr>
            <a:noAutofit/>
          </a:bodyPr>
          <a:lstStyle/>
          <a:p>
            <a:r>
              <a:rPr lang="en-US" sz="3200" b="1" dirty="0"/>
              <a:t>CONCLUSION AND FUTURE </a:t>
            </a:r>
            <a:r>
              <a:rPr lang="en-US" sz="3200" b="1" dirty="0" smtClean="0"/>
              <a:t>RECOMMENDATION</a:t>
            </a:r>
            <a:endParaRPr lang="en-US" sz="3200" dirty="0"/>
          </a:p>
        </p:txBody>
      </p:sp>
      <p:sp>
        <p:nvSpPr>
          <p:cNvPr id="9" name="Text Placeholder 3">
            <a:extLst>
              <a:ext uri="{FF2B5EF4-FFF2-40B4-BE49-F238E27FC236}">
                <a16:creationId xmlns:a16="http://schemas.microsoft.com/office/drawing/2014/main" id="{0D25F46D-4480-4519-95A2-222F0385239E}"/>
              </a:ext>
            </a:extLst>
          </p:cNvPr>
          <p:cNvSpPr txBox="1">
            <a:spLocks/>
          </p:cNvSpPr>
          <p:nvPr/>
        </p:nvSpPr>
        <p:spPr>
          <a:xfrm>
            <a:off x="413248" y="1948452"/>
            <a:ext cx="4248665" cy="5596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Lesson learnt / outcomes</a:t>
            </a:r>
            <a:endParaRPr lang="en-US" sz="3200" dirty="0"/>
          </a:p>
        </p:txBody>
      </p:sp>
    </p:spTree>
    <p:extLst>
      <p:ext uri="{BB962C8B-B14F-4D97-AF65-F5344CB8AC3E}">
        <p14:creationId xmlns:p14="http://schemas.microsoft.com/office/powerpoint/2010/main" val="3586827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45</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8" name="Content Placeholder 7"/>
          <p:cNvSpPr>
            <a:spLocks noGrp="1"/>
          </p:cNvSpPr>
          <p:nvPr>
            <p:ph idx="1"/>
          </p:nvPr>
        </p:nvSpPr>
        <p:spPr>
          <a:xfrm>
            <a:off x="1009506" y="2251310"/>
            <a:ext cx="10722430" cy="3707448"/>
          </a:xfrm>
        </p:spPr>
        <p:txBody>
          <a:bodyPr>
            <a:noAutofit/>
          </a:bodyPr>
          <a:lstStyle/>
          <a:p>
            <a:pPr marL="0" indent="0">
              <a:buNone/>
            </a:pPr>
            <a:r>
              <a:rPr lang="en-GB" sz="1800" dirty="0"/>
              <a:t>With the completion of the project, it has been able to boost academic knowledge and bring it to real practice. The experience of working in a team and maintaining cooperative behaviour has been got. The use and implementation of web-based application has been learnt by the project. Throughout the period, all technical and non-technical stuffs have been learnt in a healthy environment. </a:t>
            </a:r>
            <a:endParaRPr lang="en-US" sz="1800" dirty="0"/>
          </a:p>
          <a:p>
            <a:pPr marL="0" indent="0">
              <a:buNone/>
            </a:pPr>
            <a:endParaRPr lang="en-US" sz="1800" dirty="0" smtClean="0"/>
          </a:p>
          <a:p>
            <a:pPr marL="0" indent="0">
              <a:buNone/>
            </a:pPr>
            <a:r>
              <a:rPr lang="en-GB" sz="1800" dirty="0"/>
              <a:t>The project is done by using </a:t>
            </a:r>
            <a:r>
              <a:rPr lang="en-GB" sz="1800" dirty="0" err="1"/>
              <a:t>php</a:t>
            </a:r>
            <a:r>
              <a:rPr lang="en-GB" sz="1800" dirty="0"/>
              <a:t> framework </a:t>
            </a:r>
            <a:r>
              <a:rPr lang="en-GB" sz="1800" dirty="0" err="1"/>
              <a:t>Laravel</a:t>
            </a:r>
            <a:r>
              <a:rPr lang="en-GB" sz="1800" dirty="0"/>
              <a:t> and HTML CSS (bootstrap) in Visual Studio Code. It shows all the information regarding the products added. This application is made to simplify the living style of people making them easy to get organic products. The main objective of this application is to </a:t>
            </a:r>
            <a:r>
              <a:rPr lang="en-US" sz="1800" dirty="0"/>
              <a:t>build a web-based application for people to get proper and healthy products as well as to for farmers to get proper amount for their products.</a:t>
            </a:r>
          </a:p>
          <a:p>
            <a:pPr marL="0" indent="0">
              <a:buNone/>
            </a:pPr>
            <a:endParaRPr lang="en-US" sz="1800" dirty="0" smtClean="0"/>
          </a:p>
          <a:p>
            <a:pPr marL="0" indent="0">
              <a:buNone/>
            </a:pPr>
            <a:r>
              <a:rPr lang="en-US" sz="1800" dirty="0"/>
              <a:t>Thus, working in a group for the project, also a novice in field of web application programming with very minor knowledge was a challenging task but was very much worthwhile to learn and experience</a:t>
            </a:r>
            <a:r>
              <a:rPr lang="en-US" sz="1800" dirty="0" smtClean="0"/>
              <a:t>.</a:t>
            </a:r>
            <a:endParaRPr lang="en-US" sz="1800" dirty="0"/>
          </a:p>
        </p:txBody>
      </p:sp>
      <p:sp>
        <p:nvSpPr>
          <p:cNvPr id="7" name="Title 6"/>
          <p:cNvSpPr>
            <a:spLocks noGrp="1"/>
          </p:cNvSpPr>
          <p:nvPr>
            <p:ph type="title"/>
          </p:nvPr>
        </p:nvSpPr>
        <p:spPr>
          <a:xfrm>
            <a:off x="838200" y="365760"/>
            <a:ext cx="10515600" cy="1324928"/>
          </a:xfrm>
        </p:spPr>
        <p:txBody>
          <a:bodyPr>
            <a:noAutofit/>
          </a:bodyPr>
          <a:lstStyle/>
          <a:p>
            <a:r>
              <a:rPr lang="en-US" sz="3200" b="1" dirty="0"/>
              <a:t>CONCLUSION AND FUTURE </a:t>
            </a:r>
            <a:r>
              <a:rPr lang="en-US" sz="3200" b="1" dirty="0" smtClean="0"/>
              <a:t>RECOMMENDATION</a:t>
            </a:r>
            <a:endParaRPr lang="en-US" sz="3200" dirty="0"/>
          </a:p>
        </p:txBody>
      </p:sp>
      <p:sp>
        <p:nvSpPr>
          <p:cNvPr id="9" name="Text Placeholder 3">
            <a:extLst>
              <a:ext uri="{FF2B5EF4-FFF2-40B4-BE49-F238E27FC236}">
                <a16:creationId xmlns:a16="http://schemas.microsoft.com/office/drawing/2014/main" id="{0D25F46D-4480-4519-95A2-222F0385239E}"/>
              </a:ext>
            </a:extLst>
          </p:cNvPr>
          <p:cNvSpPr txBox="1">
            <a:spLocks/>
          </p:cNvSpPr>
          <p:nvPr/>
        </p:nvSpPr>
        <p:spPr>
          <a:xfrm>
            <a:off x="387122" y="1819570"/>
            <a:ext cx="2708775" cy="4625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Conclusion</a:t>
            </a:r>
            <a:endParaRPr lang="en-US" sz="3200" dirty="0"/>
          </a:p>
        </p:txBody>
      </p:sp>
    </p:spTree>
    <p:extLst>
      <p:ext uri="{BB962C8B-B14F-4D97-AF65-F5344CB8AC3E}">
        <p14:creationId xmlns:p14="http://schemas.microsoft.com/office/powerpoint/2010/main" val="40015722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46</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8" name="Content Placeholder 7"/>
          <p:cNvSpPr>
            <a:spLocks noGrp="1"/>
          </p:cNvSpPr>
          <p:nvPr>
            <p:ph idx="1"/>
          </p:nvPr>
        </p:nvSpPr>
        <p:spPr>
          <a:xfrm>
            <a:off x="1112921" y="2502484"/>
            <a:ext cx="10515600" cy="3621586"/>
          </a:xfrm>
        </p:spPr>
        <p:txBody>
          <a:bodyPr>
            <a:normAutofit/>
          </a:bodyPr>
          <a:lstStyle/>
          <a:p>
            <a:pPr marL="0" indent="0" algn="just" fontAlgn="base">
              <a:buNone/>
            </a:pPr>
            <a:r>
              <a:rPr lang="en-US" sz="2400" dirty="0"/>
              <a:t>The applicability and usage of this project can be increased by enhancing the system based on the limitations. This helps to uplift the productivity of the system. Features like a digital payment can be added that can help in limited usability of paper money. Also, Order tracker may be used which makes buyers easy to know where is his/her order</a:t>
            </a:r>
            <a:r>
              <a:rPr lang="en-US" sz="2400" dirty="0" smtClean="0"/>
              <a:t>.</a:t>
            </a:r>
          </a:p>
          <a:p>
            <a:pPr algn="just" fontAlgn="base"/>
            <a:endParaRPr lang="en-US" sz="2400" dirty="0"/>
          </a:p>
          <a:p>
            <a:pPr marL="0" indent="0" algn="just" fontAlgn="base">
              <a:buNone/>
            </a:pPr>
            <a:r>
              <a:rPr lang="en-US" sz="2400" dirty="0"/>
              <a:t>Also, more capabilities can be delivered in the future to increase the competency and productivity of the team</a:t>
            </a:r>
            <a:r>
              <a:rPr lang="en-US" sz="2400" dirty="0" smtClean="0"/>
              <a:t>.</a:t>
            </a:r>
            <a:endParaRPr lang="en-US" sz="2400" dirty="0"/>
          </a:p>
        </p:txBody>
      </p:sp>
      <p:sp>
        <p:nvSpPr>
          <p:cNvPr id="7" name="Title 6"/>
          <p:cNvSpPr>
            <a:spLocks noGrp="1"/>
          </p:cNvSpPr>
          <p:nvPr>
            <p:ph type="title"/>
          </p:nvPr>
        </p:nvSpPr>
        <p:spPr>
          <a:xfrm>
            <a:off x="838200" y="365760"/>
            <a:ext cx="10515600" cy="1324928"/>
          </a:xfrm>
        </p:spPr>
        <p:txBody>
          <a:bodyPr>
            <a:noAutofit/>
          </a:bodyPr>
          <a:lstStyle/>
          <a:p>
            <a:r>
              <a:rPr lang="en-US" sz="3200" b="1" dirty="0"/>
              <a:t>CONCLUSION AND FUTURE </a:t>
            </a:r>
            <a:r>
              <a:rPr lang="en-US" sz="3200" b="1" dirty="0" smtClean="0"/>
              <a:t>RECOMMENDATION</a:t>
            </a:r>
            <a:endParaRPr lang="en-US" sz="3200" dirty="0"/>
          </a:p>
        </p:txBody>
      </p:sp>
      <p:sp>
        <p:nvSpPr>
          <p:cNvPr id="9" name="Text Placeholder 3">
            <a:extLst>
              <a:ext uri="{FF2B5EF4-FFF2-40B4-BE49-F238E27FC236}">
                <a16:creationId xmlns:a16="http://schemas.microsoft.com/office/drawing/2014/main" id="{0D25F46D-4480-4519-95A2-222F0385239E}"/>
              </a:ext>
            </a:extLst>
          </p:cNvPr>
          <p:cNvSpPr txBox="1">
            <a:spLocks/>
          </p:cNvSpPr>
          <p:nvPr/>
        </p:nvSpPr>
        <p:spPr>
          <a:xfrm>
            <a:off x="413248" y="1948452"/>
            <a:ext cx="4248665" cy="5596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Future recommendations</a:t>
            </a:r>
            <a:endParaRPr lang="en-US" sz="3200" dirty="0"/>
          </a:p>
        </p:txBody>
      </p:sp>
    </p:spTree>
    <p:extLst>
      <p:ext uri="{BB962C8B-B14F-4D97-AF65-F5344CB8AC3E}">
        <p14:creationId xmlns:p14="http://schemas.microsoft.com/office/powerpoint/2010/main" val="16676164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dirty="0"/>
              <a:t>VIDEO SLIDE</a:t>
            </a:r>
          </a:p>
        </p:txBody>
      </p:sp>
      <p:sp>
        <p:nvSpPr>
          <p:cNvPr id="5" name="Media Placeholder 4" descr="Media">
            <a:extLst>
              <a:ext uri="{FF2B5EF4-FFF2-40B4-BE49-F238E27FC236}">
                <a16:creationId xmlns:a16="http://schemas.microsoft.com/office/drawing/2014/main" id="{D7FB60BE-A06D-46A2-8BC5-E4AB30430916}"/>
              </a:ext>
            </a:extLst>
          </p:cNvPr>
          <p:cNvSpPr>
            <a:spLocks noGrp="1"/>
          </p:cNvSpPr>
          <p:nvPr>
            <p:ph type="media" sz="quarter" idx="17"/>
          </p:nvPr>
        </p:nvSpPr>
        <p:spPr/>
      </p:sp>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47</a:t>
            </a:fld>
            <a:endParaRPr lang="en-US" dirty="0"/>
          </a:p>
        </p:txBody>
      </p:sp>
    </p:spTree>
    <p:extLst>
      <p:ext uri="{BB962C8B-B14F-4D97-AF65-F5344CB8AC3E}">
        <p14:creationId xmlns:p14="http://schemas.microsoft.com/office/powerpoint/2010/main" val="4919933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smtClean="0"/>
              <a:t>Team </a:t>
            </a:r>
            <a:r>
              <a:rPr lang="en-US" dirty="0" err="1" smtClean="0"/>
              <a:t>AgroPal</a:t>
            </a:r>
            <a:endParaRPr lang="en-US" dirty="0"/>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9915345" y="5807170"/>
            <a:ext cx="1913799" cy="349032"/>
          </a:xfrm>
        </p:spPr>
        <p:txBody>
          <a:bodyPr/>
          <a:lstStyle/>
          <a:p>
            <a:r>
              <a:rPr lang="en-US" sz="2000" dirty="0" smtClean="0"/>
              <a:t>Aman Bhandari</a:t>
            </a:r>
            <a:endParaRPr lang="en-US" sz="2000" dirty="0"/>
          </a:p>
        </p:txBody>
      </p:sp>
      <p:sp>
        <p:nvSpPr>
          <p:cNvPr id="5" name="Text Placeholder 4">
            <a:extLst>
              <a:ext uri="{FF2B5EF4-FFF2-40B4-BE49-F238E27FC236}">
                <a16:creationId xmlns:a16="http://schemas.microsoft.com/office/drawing/2014/main" id="{62E14719-D011-4E0B-9362-CD19FF22FEB5}"/>
              </a:ext>
            </a:extLst>
          </p:cNvPr>
          <p:cNvSpPr>
            <a:spLocks noGrp="1"/>
          </p:cNvSpPr>
          <p:nvPr>
            <p:ph type="body" sz="quarter" idx="22"/>
          </p:nvPr>
        </p:nvSpPr>
        <p:spPr>
          <a:xfrm>
            <a:off x="9915345" y="6210437"/>
            <a:ext cx="2011044" cy="427999"/>
          </a:xfrm>
        </p:spPr>
        <p:txBody>
          <a:bodyPr/>
          <a:lstStyle/>
          <a:p>
            <a:r>
              <a:rPr lang="en-US" sz="2000" dirty="0" err="1" smtClean="0"/>
              <a:t>Nischal</a:t>
            </a:r>
            <a:r>
              <a:rPr lang="en-US" sz="2000" dirty="0" smtClean="0"/>
              <a:t> </a:t>
            </a:r>
            <a:r>
              <a:rPr lang="en-US" sz="2000" dirty="0" err="1" smtClean="0"/>
              <a:t>Adhikari</a:t>
            </a:r>
            <a:endParaRPr lang="en-US" sz="2000" dirty="0"/>
          </a:p>
        </p:txBody>
      </p:sp>
      <p:sp>
        <p:nvSpPr>
          <p:cNvPr id="9" name="Text Placeholder 8"/>
          <p:cNvSpPr>
            <a:spLocks noGrp="1"/>
          </p:cNvSpPr>
          <p:nvPr>
            <p:ph type="body" sz="quarter" idx="23"/>
          </p:nvPr>
        </p:nvSpPr>
        <p:spPr>
          <a:xfrm>
            <a:off x="419780" y="4062772"/>
            <a:ext cx="11352440" cy="1066838"/>
          </a:xfrm>
        </p:spPr>
        <p:txBody>
          <a:bodyPr/>
          <a:lstStyle/>
          <a:p>
            <a:r>
              <a:rPr lang="en-US" sz="5400" dirty="0" smtClean="0"/>
              <a:t>Any Queries where we can assist you?</a:t>
            </a:r>
            <a:endParaRPr lang="en-US" sz="5400" dirty="0"/>
          </a:p>
        </p:txBody>
      </p:sp>
    </p:spTree>
    <p:extLst>
      <p:ext uri="{BB962C8B-B14F-4D97-AF65-F5344CB8AC3E}">
        <p14:creationId xmlns:p14="http://schemas.microsoft.com/office/powerpoint/2010/main" val="3309279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p:txBody>
          <a:bodyPr/>
          <a:lstStyle/>
          <a:p>
            <a:r>
              <a:rPr lang="en-US" b="1" dirty="0" smtClean="0"/>
              <a:t>OBJECTIVES</a:t>
            </a:r>
            <a:endParaRPr lang="en-US" b="1" dirty="0"/>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p:txBody>
          <a:bodyPr/>
          <a:lstStyle/>
          <a:p>
            <a:r>
              <a:rPr lang="en-US" dirty="0" smtClean="0"/>
              <a:t>Some of the major objectives of the system can be summarized as :</a:t>
            </a:r>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34947" y="2490071"/>
            <a:ext cx="3614094" cy="728215"/>
          </a:xfrm>
        </p:spPr>
        <p:txBody>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 provide organic products.</a:t>
            </a:r>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4116977" y="2528073"/>
            <a:ext cx="3958046" cy="724490"/>
          </a:xfrm>
        </p:spPr>
        <p:txBody>
          <a:body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develop direct relation between sellers and buyers. </a:t>
            </a:r>
            <a:endParaRPr lang="en-US" sz="2400" dirty="0"/>
          </a:p>
        </p:txBody>
      </p:sp>
      <p:sp>
        <p:nvSpPr>
          <p:cNvPr id="3" name="Footer Placeholder 2">
            <a:extLst>
              <a:ext uri="{FF2B5EF4-FFF2-40B4-BE49-F238E27FC236}">
                <a16:creationId xmlns:a16="http://schemas.microsoft.com/office/drawing/2014/main" id="{0CEF9153-8777-40BE-856A-F36D008F5B26}"/>
              </a:ext>
            </a:extLst>
          </p:cNvPr>
          <p:cNvSpPr>
            <a:spLocks noGrp="1"/>
          </p:cNvSpPr>
          <p:nvPr>
            <p:ph type="ftr" sz="quarter" idx="12"/>
          </p:nvPr>
        </p:nvSpPr>
        <p:spPr/>
        <p:txBody>
          <a:bodyPr/>
          <a:lstStyle/>
          <a:p>
            <a:r>
              <a:rPr lang="en-US" dirty="0" smtClean="0"/>
              <a:t>Group A -- </a:t>
            </a:r>
            <a:r>
              <a:rPr lang="en-US" dirty="0" err="1" smtClean="0"/>
              <a:t>AgroPal</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10" name="Text Placeholder 5">
            <a:extLst>
              <a:ext uri="{FF2B5EF4-FFF2-40B4-BE49-F238E27FC236}">
                <a16:creationId xmlns:a16="http://schemas.microsoft.com/office/drawing/2014/main" id="{349249DA-4230-416D-838C-A72D2E7CADA4}"/>
              </a:ext>
            </a:extLst>
          </p:cNvPr>
          <p:cNvSpPr txBox="1">
            <a:spLocks/>
          </p:cNvSpPr>
          <p:nvPr/>
        </p:nvSpPr>
        <p:spPr>
          <a:xfrm>
            <a:off x="8075023" y="2460663"/>
            <a:ext cx="4008581" cy="72449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provide easy access of agricultural equipment and products. </a:t>
            </a:r>
          </a:p>
          <a:p>
            <a:pPr marL="457200" indent="-457200">
              <a:buFont typeface="Arial" panose="020B0604020202020204" pitchFamily="34" charset="0"/>
              <a:buChar char="•"/>
            </a:pPr>
            <a:endParaRPr lang="en-US" sz="24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818" y="3631250"/>
            <a:ext cx="2216489" cy="234859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67" y="3631250"/>
            <a:ext cx="3726210" cy="223572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6097" y="3631250"/>
            <a:ext cx="3459480" cy="2585944"/>
          </a:xfrm>
          <a:prstGeom prst="rect">
            <a:avLst/>
          </a:prstGeom>
        </p:spPr>
      </p:pic>
    </p:spTree>
    <p:extLst>
      <p:ext uri="{BB962C8B-B14F-4D97-AF65-F5344CB8AC3E}">
        <p14:creationId xmlns:p14="http://schemas.microsoft.com/office/powerpoint/2010/main" val="18768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6</a:t>
            </a:fld>
            <a:endParaRPr lang="en-US" noProof="0" dirty="0"/>
          </a:p>
        </p:txBody>
      </p:sp>
      <p:sp>
        <p:nvSpPr>
          <p:cNvPr id="3" name="Footer Placeholder 2"/>
          <p:cNvSpPr>
            <a:spLocks noGrp="1"/>
          </p:cNvSpPr>
          <p:nvPr>
            <p:ph type="ftr" sz="quarter" idx="12"/>
          </p:nvPr>
        </p:nvSpPr>
        <p:spPr/>
        <p:txBody>
          <a:bodyPr/>
          <a:lstStyle/>
          <a:p>
            <a:r>
              <a:rPr lang="en-US" noProof="0" dirty="0" smtClean="0"/>
              <a:t>Group A -- </a:t>
            </a:r>
            <a:r>
              <a:rPr lang="en-US" noProof="0" dirty="0" err="1" smtClean="0"/>
              <a:t>AgroPal</a:t>
            </a:r>
            <a:endParaRPr lang="en-US" noProof="0" dirty="0"/>
          </a:p>
        </p:txBody>
      </p:sp>
      <p:sp>
        <p:nvSpPr>
          <p:cNvPr id="4" name="Text Placeholder 3"/>
          <p:cNvSpPr>
            <a:spLocks noGrp="1"/>
          </p:cNvSpPr>
          <p:nvPr>
            <p:ph type="body" idx="1"/>
          </p:nvPr>
        </p:nvSpPr>
        <p:spPr/>
        <p:txBody>
          <a:bodyPr/>
          <a:lstStyle/>
          <a:p>
            <a:r>
              <a:rPr lang="en-US" dirty="0" smtClean="0"/>
              <a:t>Scope</a:t>
            </a:r>
            <a:endParaRPr lang="en-US" dirty="0"/>
          </a:p>
        </p:txBody>
      </p:sp>
      <p:sp>
        <p:nvSpPr>
          <p:cNvPr id="5" name="Text Placeholder 4"/>
          <p:cNvSpPr>
            <a:spLocks noGrp="1"/>
          </p:cNvSpPr>
          <p:nvPr>
            <p:ph type="body" sz="quarter" idx="16"/>
          </p:nvPr>
        </p:nvSpPr>
        <p:spPr/>
        <p:txBody>
          <a:bodyPr/>
          <a:lstStyle/>
          <a:p>
            <a:r>
              <a:rPr lang="en-US" dirty="0" smtClean="0"/>
              <a:t>Some of the scope and limitations of the system are given below:</a:t>
            </a:r>
            <a:endParaRPr lang="en-US" dirty="0"/>
          </a:p>
        </p:txBody>
      </p:sp>
      <p:sp>
        <p:nvSpPr>
          <p:cNvPr id="6" name="Text Placeholder 5"/>
          <p:cNvSpPr>
            <a:spLocks noGrp="1"/>
          </p:cNvSpPr>
          <p:nvPr>
            <p:ph type="body" idx="18"/>
          </p:nvPr>
        </p:nvSpPr>
        <p:spPr/>
        <p:txBody>
          <a:bodyPr/>
          <a:lstStyle/>
          <a:p>
            <a:r>
              <a:rPr lang="en-US" dirty="0" smtClean="0"/>
              <a:t>Limitations</a:t>
            </a:r>
            <a:endParaRPr lang="en-US" dirty="0"/>
          </a:p>
        </p:txBody>
      </p:sp>
      <p:sp>
        <p:nvSpPr>
          <p:cNvPr id="7" name="Text Placeholder 6"/>
          <p:cNvSpPr>
            <a:spLocks noGrp="1"/>
          </p:cNvSpPr>
          <p:nvPr>
            <p:ph type="body" sz="quarter" idx="20"/>
          </p:nvPr>
        </p:nvSpPr>
        <p:spPr>
          <a:xfrm>
            <a:off x="1159649" y="3428501"/>
            <a:ext cx="4661630" cy="1169625"/>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It contribute to promote local marketing of agriculture related field. </a:t>
            </a:r>
          </a:p>
        </p:txBody>
      </p:sp>
      <p:sp>
        <p:nvSpPr>
          <p:cNvPr id="8" name="Text Placeholder 7"/>
          <p:cNvSpPr>
            <a:spLocks noGrp="1"/>
          </p:cNvSpPr>
          <p:nvPr>
            <p:ph type="body" sz="quarter" idx="21"/>
          </p:nvPr>
        </p:nvSpPr>
        <p:spPr>
          <a:xfrm>
            <a:off x="6627121" y="3428502"/>
            <a:ext cx="5155576" cy="816928"/>
          </a:xfrm>
        </p:spPr>
        <p:txBody>
          <a:bodyPr>
            <a:normAutofit lnSpcReduction="10000"/>
          </a:bodyPr>
          <a:lstStyle/>
          <a:p>
            <a:r>
              <a:rPr lang="en-US" sz="2800" dirty="0">
                <a:latin typeface="Times New Roman" panose="02020603050405020304" pitchFamily="18" charset="0"/>
                <a:cs typeface="Times New Roman" panose="02020603050405020304" pitchFamily="18" charset="0"/>
              </a:rPr>
              <a:t>It doesn’t have access to digital payment. </a:t>
            </a:r>
            <a:endParaRPr lang="en-US" sz="2800" b="1" u="sng" dirty="0">
              <a:latin typeface="Times New Roman" panose="02020603050405020304" pitchFamily="18" charset="0"/>
              <a:cs typeface="Times New Roman" panose="02020603050405020304" pitchFamily="18" charset="0"/>
            </a:endParaRPr>
          </a:p>
        </p:txBody>
      </p:sp>
      <p:sp>
        <p:nvSpPr>
          <p:cNvPr id="9" name="Title 8"/>
          <p:cNvSpPr>
            <a:spLocks noGrp="1"/>
          </p:cNvSpPr>
          <p:nvPr>
            <p:ph type="title"/>
          </p:nvPr>
        </p:nvSpPr>
        <p:spPr/>
        <p:txBody>
          <a:bodyPr/>
          <a:lstStyle/>
          <a:p>
            <a:r>
              <a:rPr lang="en-US" dirty="0" smtClean="0"/>
              <a:t>SCOPE &amp; LIMITATIONS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9149" y="4447762"/>
            <a:ext cx="3619283" cy="203584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329" y="4545460"/>
            <a:ext cx="2649522" cy="1586083"/>
          </a:xfrm>
          <a:prstGeom prst="rect">
            <a:avLst/>
          </a:prstGeom>
        </p:spPr>
      </p:pic>
    </p:spTree>
    <p:extLst>
      <p:ext uri="{BB962C8B-B14F-4D97-AF65-F5344CB8AC3E}">
        <p14:creationId xmlns:p14="http://schemas.microsoft.com/office/powerpoint/2010/main" val="35289831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fontScale="90000"/>
          </a:bodyPr>
          <a:lstStyle/>
          <a:p>
            <a:r>
              <a:rPr lang="en-US" dirty="0" smtClean="0"/>
              <a:t>Background study</a:t>
            </a:r>
            <a:endParaRPr lang="en-US"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359239"/>
            <a:ext cx="4357688" cy="811253"/>
          </a:xfrm>
        </p:spPr>
        <p:txBody>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this project an online agricultural platform was </a:t>
            </a:r>
            <a:r>
              <a:rPr lang="en-US" sz="2000" dirty="0" err="1">
                <a:latin typeface="Times New Roman" panose="02020603050405020304" pitchFamily="18" charset="0"/>
                <a:cs typeface="Times New Roman" panose="02020603050405020304" pitchFamily="18" charset="0"/>
              </a:rPr>
              <a:t>choosen</a:t>
            </a:r>
            <a:r>
              <a:rPr lang="en-US" sz="2000" dirty="0">
                <a:latin typeface="Times New Roman" panose="02020603050405020304" pitchFamily="18" charset="0"/>
                <a:cs typeface="Times New Roman" panose="02020603050405020304" pitchFamily="18" charset="0"/>
              </a:rPr>
              <a:t>. </a:t>
            </a:r>
          </a:p>
        </p:txBody>
      </p:sp>
      <p:sp>
        <p:nvSpPr>
          <p:cNvPr id="3" name="Footer Placeholder 2">
            <a:extLst>
              <a:ext uri="{FF2B5EF4-FFF2-40B4-BE49-F238E27FC236}">
                <a16:creationId xmlns:a16="http://schemas.microsoft.com/office/drawing/2014/main" id="{20FFBF84-B41C-4FA8-BD4A-97F6C064C36D}"/>
              </a:ext>
            </a:extLst>
          </p:cNvPr>
          <p:cNvSpPr>
            <a:spLocks noGrp="1"/>
          </p:cNvSpPr>
          <p:nvPr>
            <p:ph type="ftr" sz="quarter" idx="12"/>
          </p:nvPr>
        </p:nvSpPr>
        <p:spPr/>
        <p:txBody>
          <a:bodyPr/>
          <a:lstStyle/>
          <a:p>
            <a:r>
              <a:rPr lang="en-US" dirty="0"/>
              <a:t>Group A -- </a:t>
            </a:r>
            <a:r>
              <a:rPr lang="en-US" dirty="0" err="1"/>
              <a:t>AgroPal</a:t>
            </a:r>
            <a:endParaRPr lang="en-US" dirty="0"/>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7" name="Title 4">
            <a:extLst>
              <a:ext uri="{FF2B5EF4-FFF2-40B4-BE49-F238E27FC236}">
                <a16:creationId xmlns:a16="http://schemas.microsoft.com/office/drawing/2014/main" id="{0F674264-BCEC-4B65-BCCB-84112D3EC354}"/>
              </a:ext>
            </a:extLst>
          </p:cNvPr>
          <p:cNvSpPr txBox="1">
            <a:spLocks/>
          </p:cNvSpPr>
          <p:nvPr/>
        </p:nvSpPr>
        <p:spPr>
          <a:xfrm>
            <a:off x="1371602" y="99379"/>
            <a:ext cx="10398034" cy="1218940"/>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5000" b="0" kern="1200">
                <a:solidFill>
                  <a:schemeClr val="bg1"/>
                </a:solidFill>
                <a:latin typeface="+mj-lt"/>
                <a:ea typeface="+mj-ea"/>
                <a:cs typeface="+mj-cs"/>
              </a:defRPr>
            </a:lvl1pPr>
          </a:lstStyle>
          <a:p>
            <a:r>
              <a:rPr lang="en-US" sz="3200" b="1" dirty="0" smtClean="0">
                <a:cs typeface="Times New Roman" panose="02020603050405020304" pitchFamily="18" charset="0"/>
              </a:rPr>
              <a:t>BACKGROUND STUDY &amp; LITERATURE REVIEW</a:t>
            </a:r>
            <a:endParaRPr lang="en-US" sz="3200" b="1" dirty="0">
              <a:cs typeface="Times New Roman" panose="02020603050405020304" pitchFamily="18" charset="0"/>
            </a:endParaRPr>
          </a:p>
        </p:txBody>
      </p:sp>
      <p:sp>
        <p:nvSpPr>
          <p:cNvPr id="8" name="Text Placeholder 3">
            <a:extLst>
              <a:ext uri="{FF2B5EF4-FFF2-40B4-BE49-F238E27FC236}">
                <a16:creationId xmlns:a16="http://schemas.microsoft.com/office/drawing/2014/main" id="{BE02D267-7BE2-4596-B469-BB4DC32CC0DB}"/>
              </a:ext>
            </a:extLst>
          </p:cNvPr>
          <p:cNvSpPr txBox="1">
            <a:spLocks/>
          </p:cNvSpPr>
          <p:nvPr/>
        </p:nvSpPr>
        <p:spPr>
          <a:xfrm>
            <a:off x="723683" y="4181607"/>
            <a:ext cx="4357688" cy="117357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the previous year 2020, as most of the people were quarantine so they begin to prefer online platform rather than visiting every day store so by viewing the situation here is ‘</a:t>
            </a:r>
            <a:r>
              <a:rPr lang="en-US" sz="2000" dirty="0" err="1">
                <a:latin typeface="Times New Roman" panose="02020603050405020304" pitchFamily="18" charset="0"/>
                <a:cs typeface="Times New Roman" panose="02020603050405020304" pitchFamily="18" charset="0"/>
              </a:rPr>
              <a:t>AgroPal</a:t>
            </a:r>
            <a:r>
              <a:rPr lang="en-US" sz="2000" dirty="0">
                <a:latin typeface="Times New Roman" panose="02020603050405020304" pitchFamily="18" charset="0"/>
                <a:cs typeface="Times New Roman" panose="02020603050405020304" pitchFamily="18" charset="0"/>
              </a:rPr>
              <a:t>’. </a:t>
            </a:r>
          </a:p>
        </p:txBody>
      </p:sp>
      <p:sp>
        <p:nvSpPr>
          <p:cNvPr id="10" name="Text Placeholder 3">
            <a:extLst>
              <a:ext uri="{FF2B5EF4-FFF2-40B4-BE49-F238E27FC236}">
                <a16:creationId xmlns:a16="http://schemas.microsoft.com/office/drawing/2014/main" id="{BE02D267-7BE2-4596-B469-BB4DC32CC0DB}"/>
              </a:ext>
            </a:extLst>
          </p:cNvPr>
          <p:cNvSpPr txBox="1">
            <a:spLocks/>
          </p:cNvSpPr>
          <p:nvPr/>
        </p:nvSpPr>
        <p:spPr>
          <a:xfrm>
            <a:off x="6370721" y="4559550"/>
            <a:ext cx="4357688" cy="117357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3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Web app is to inbuilt local marketing so that there is no waste of degradable products and helps to reduce imports of it from foreign countries. </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695" y="1209519"/>
            <a:ext cx="3886604" cy="3069771"/>
          </a:xfrm>
          <a:prstGeom prst="rect">
            <a:avLst/>
          </a:prstGeom>
        </p:spPr>
      </p:pic>
    </p:spTree>
    <p:extLst>
      <p:ext uri="{BB962C8B-B14F-4D97-AF65-F5344CB8AC3E}">
        <p14:creationId xmlns:p14="http://schemas.microsoft.com/office/powerpoint/2010/main" val="6121779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8</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7" name="Title 6"/>
          <p:cNvSpPr>
            <a:spLocks noGrp="1"/>
          </p:cNvSpPr>
          <p:nvPr>
            <p:ph type="title"/>
          </p:nvPr>
        </p:nvSpPr>
        <p:spPr/>
        <p:txBody>
          <a:bodyPr/>
          <a:lstStyle/>
          <a:p>
            <a:r>
              <a:rPr lang="en-US" dirty="0" smtClean="0"/>
              <a:t>Literature review</a:t>
            </a:r>
            <a:endParaRPr lang="en-US" dirty="0"/>
          </a:p>
        </p:txBody>
      </p:sp>
      <p:sp>
        <p:nvSpPr>
          <p:cNvPr id="9" name="Title 6"/>
          <p:cNvSpPr txBox="1">
            <a:spLocks/>
          </p:cNvSpPr>
          <p:nvPr/>
        </p:nvSpPr>
        <p:spPr>
          <a:xfrm>
            <a:off x="574766" y="2364377"/>
            <a:ext cx="11155680" cy="3500846"/>
          </a:xfrm>
          <a:prstGeom prst="rect">
            <a:avLst/>
          </a:prstGeom>
        </p:spPr>
        <p:txBody>
          <a:bodyPr vert="horz" lIns="0" tIns="45720" rIns="0" bIns="45720" rtlCol="0" anchor="ctr">
            <a:normAutofit lnSpcReduction="10000"/>
          </a:bodyPr>
          <a:lstStyle>
            <a:lvl1pPr algn="ctr" defTabSz="914400" rtl="0" eaLnBrk="1" latinLnBrk="0" hangingPunct="1">
              <a:lnSpc>
                <a:spcPct val="90000"/>
              </a:lnSpc>
              <a:spcBef>
                <a:spcPct val="0"/>
              </a:spcBef>
              <a:buNone/>
              <a:defRPr sz="5000" b="0" kern="1200">
                <a:solidFill>
                  <a:schemeClr val="bg1"/>
                </a:solidFill>
                <a:latin typeface="+mj-lt"/>
                <a:ea typeface="+mj-ea"/>
                <a:cs typeface="+mj-cs"/>
              </a:defRPr>
            </a:lvl1p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AgroMart</a:t>
            </a:r>
            <a:r>
              <a:rPr lang="en-US" sz="2400" dirty="0">
                <a:latin typeface="Times New Roman" panose="02020603050405020304" pitchFamily="18" charset="0"/>
                <a:cs typeface="Times New Roman" panose="02020603050405020304" pitchFamily="18" charset="0"/>
              </a:rPr>
              <a:t> is in practice to sell organic products and herbs/shrubs to cultivate.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provides necessary platform for farmers to sell their products but does not provide the necessary tools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AgriNepal</a:t>
            </a:r>
            <a:r>
              <a:rPr lang="en-US" sz="2400" dirty="0">
                <a:latin typeface="Times New Roman" panose="02020603050405020304" pitchFamily="18" charset="0"/>
                <a:cs typeface="Times New Roman" panose="02020603050405020304" pitchFamily="18" charset="0"/>
              </a:rPr>
              <a:t> is providing compost fertilizers, seeds, and agricultural tools.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 great web page which provides farmers with necessary tools and seeds but does not provide farmers the necessary platform and exposer to sell their products</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 to counter the above limitations this project was made.</a:t>
            </a:r>
          </a:p>
          <a:p>
            <a:pPr algn="just"/>
            <a:endParaRPr lang="en-US" sz="2400" dirty="0">
              <a:latin typeface="Times New Roman" panose="02020603050405020304" pitchFamily="18" charset="0"/>
              <a:cs typeface="Times New Roman" panose="02020603050405020304" pitchFamily="18" charset="0"/>
            </a:endParaRPr>
          </a:p>
        </p:txBody>
      </p:sp>
      <p:sp>
        <p:nvSpPr>
          <p:cNvPr id="10" name="Text Placeholder 4"/>
          <p:cNvSpPr txBox="1">
            <a:spLocks/>
          </p:cNvSpPr>
          <p:nvPr/>
        </p:nvSpPr>
        <p:spPr>
          <a:xfrm>
            <a:off x="994956" y="1408710"/>
            <a:ext cx="10515599" cy="756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The research and reviews for the project are some of the related websites of our country.</a:t>
            </a:r>
          </a:p>
          <a:p>
            <a:pPr marL="0" indent="0">
              <a:buNone/>
            </a:pPr>
            <a:endParaRPr lang="en-US" dirty="0"/>
          </a:p>
        </p:txBody>
      </p:sp>
    </p:spTree>
    <p:extLst>
      <p:ext uri="{BB962C8B-B14F-4D97-AF65-F5344CB8AC3E}">
        <p14:creationId xmlns:p14="http://schemas.microsoft.com/office/powerpoint/2010/main" val="679133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en-US" noProof="0" smtClean="0"/>
              <a:pPr/>
              <a:t>9</a:t>
            </a:fld>
            <a:endParaRPr lang="en-US" noProof="0" dirty="0"/>
          </a:p>
        </p:txBody>
      </p:sp>
      <p:sp>
        <p:nvSpPr>
          <p:cNvPr id="3" name="Footer Placeholder 2"/>
          <p:cNvSpPr>
            <a:spLocks noGrp="1"/>
          </p:cNvSpPr>
          <p:nvPr>
            <p:ph type="ftr" sz="quarter" idx="12"/>
          </p:nvPr>
        </p:nvSpPr>
        <p:spPr/>
        <p:txBody>
          <a:bodyPr/>
          <a:lstStyle/>
          <a:p>
            <a:r>
              <a:rPr lang="en-US" dirty="0"/>
              <a:t>Group A -- </a:t>
            </a:r>
            <a:r>
              <a:rPr lang="en-US" dirty="0" err="1"/>
              <a:t>AgroPal</a:t>
            </a:r>
            <a:endParaRPr lang="en-US" dirty="0"/>
          </a:p>
        </p:txBody>
      </p:sp>
      <p:sp>
        <p:nvSpPr>
          <p:cNvPr id="6" name="Title 5"/>
          <p:cNvSpPr>
            <a:spLocks noGrp="1"/>
          </p:cNvSpPr>
          <p:nvPr>
            <p:ph type="title"/>
          </p:nvPr>
        </p:nvSpPr>
        <p:spPr>
          <a:xfrm>
            <a:off x="839788" y="1345474"/>
            <a:ext cx="3932237" cy="711926"/>
          </a:xfrm>
        </p:spPr>
        <p:txBody>
          <a:bodyPr/>
          <a:lstStyle/>
          <a:p>
            <a:r>
              <a:rPr lang="en-US" dirty="0" smtClean="0"/>
              <a:t>System Analysis.</a:t>
            </a:r>
            <a:endParaRPr lang="en-US" dirty="0"/>
          </a:p>
        </p:txBody>
      </p:sp>
      <p:sp>
        <p:nvSpPr>
          <p:cNvPr id="8" name="Text Placeholder 7"/>
          <p:cNvSpPr>
            <a:spLocks noGrp="1"/>
          </p:cNvSpPr>
          <p:nvPr>
            <p:ph type="body" sz="half" idx="2"/>
          </p:nvPr>
        </p:nvSpPr>
        <p:spPr>
          <a:xfrm>
            <a:off x="839788" y="2177592"/>
            <a:ext cx="3932237" cy="513357"/>
          </a:xfrm>
        </p:spPr>
        <p:txBody>
          <a:bodyPr>
            <a:normAutofit/>
          </a:bodyPr>
          <a:lstStyle/>
          <a:p>
            <a:r>
              <a:rPr lang="en-US" sz="2400" dirty="0">
                <a:latin typeface="Times New Roman" panose="02020603050405020304" pitchFamily="18" charset="0"/>
                <a:cs typeface="Times New Roman" panose="02020603050405020304" pitchFamily="18" charset="0"/>
              </a:rPr>
              <a:t>It is divided into four parts</a:t>
            </a:r>
            <a:endParaRPr lang="en-US" sz="2400" dirty="0"/>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t="14105" b="14105"/>
          <a:stretch>
            <a:fillRect/>
          </a:stretch>
        </p:blipFill>
        <p:spPr>
          <a:xfrm>
            <a:off x="5535839" y="1450741"/>
            <a:ext cx="6172200" cy="4197350"/>
          </a:xfrm>
        </p:spPr>
      </p:pic>
      <p:sp>
        <p:nvSpPr>
          <p:cNvPr id="9" name="Title 5"/>
          <p:cNvSpPr txBox="1">
            <a:spLocks/>
          </p:cNvSpPr>
          <p:nvPr/>
        </p:nvSpPr>
        <p:spPr>
          <a:xfrm>
            <a:off x="2537581" y="268423"/>
            <a:ext cx="8150882" cy="71192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r>
              <a:rPr lang="en-US" sz="4400" dirty="0" smtClean="0"/>
              <a:t>SYSTEM ANALYSIS &amp; DESIGN</a:t>
            </a:r>
            <a:endParaRPr lang="en-US" sz="4400" dirty="0"/>
          </a:p>
        </p:txBody>
      </p:sp>
      <p:sp>
        <p:nvSpPr>
          <p:cNvPr id="10" name="Title 5"/>
          <p:cNvSpPr txBox="1">
            <a:spLocks/>
          </p:cNvSpPr>
          <p:nvPr/>
        </p:nvSpPr>
        <p:spPr>
          <a:xfrm>
            <a:off x="838200" y="2571918"/>
            <a:ext cx="3932237" cy="29130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0" kern="1200">
                <a:solidFill>
                  <a:schemeClr val="bg1"/>
                </a:solidFill>
                <a:latin typeface="+mj-lt"/>
                <a:ea typeface="+mj-ea"/>
                <a:cs typeface="+mj-cs"/>
              </a:defRPr>
            </a:lvl1pPr>
          </a:lstStyle>
          <a:p>
            <a:pPr marL="342900" indent="-342900">
              <a:buFont typeface="Arial" panose="020B0604020202020204" pitchFamily="34" charset="0"/>
              <a:buChar char="•"/>
            </a:pPr>
            <a:r>
              <a:rPr lang="en-US" sz="2200" dirty="0"/>
              <a:t>Requirement Analysis (functional &amp; non-functional</a:t>
            </a:r>
            <a:r>
              <a:rPr lang="en-US" sz="2200" dirty="0" smtClean="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Feasibility study (</a:t>
            </a:r>
            <a:r>
              <a:rPr lang="en-US" sz="2200" dirty="0" smtClean="0"/>
              <a:t>technical, </a:t>
            </a:r>
            <a:r>
              <a:rPr lang="en-US" sz="2200" dirty="0" err="1" smtClean="0"/>
              <a:t>Econmical</a:t>
            </a:r>
            <a:r>
              <a:rPr lang="en-US" sz="2200" dirty="0"/>
              <a:t>, Schedule</a:t>
            </a:r>
            <a:r>
              <a:rPr lang="en-US" sz="2200" dirty="0" smtClean="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Data Modeling (ER diagram</a:t>
            </a:r>
            <a:r>
              <a:rPr lang="en-US" sz="2200" dirty="0" smtClean="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Process Modelling  (DFD</a:t>
            </a:r>
            <a:r>
              <a:rPr lang="en-US" sz="2200" dirty="0" smtClean="0"/>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529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3237</Words>
  <Application>Microsoft Office PowerPoint</Application>
  <PresentationFormat>Widescreen</PresentationFormat>
  <Paragraphs>586</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Franklin Gothic Book</vt:lpstr>
      <vt:lpstr>Gill Sans MT</vt:lpstr>
      <vt:lpstr>Times New Roman</vt:lpstr>
      <vt:lpstr>Office Theme</vt:lpstr>
      <vt:lpstr>AgroPal</vt:lpstr>
      <vt:lpstr>Aman Bhandari             Nischal Adhikari</vt:lpstr>
      <vt:lpstr>INTRODUCTION</vt:lpstr>
      <vt:lpstr>PROBLEM STATEMENT</vt:lpstr>
      <vt:lpstr>OBJECTIVES</vt:lpstr>
      <vt:lpstr>SCOPE &amp; LIMITATIONS</vt:lpstr>
      <vt:lpstr>Background study</vt:lpstr>
      <vt:lpstr>Literature review</vt:lpstr>
      <vt:lpstr>System Analysis.</vt:lpstr>
      <vt:lpstr>Requirement Analysis.</vt:lpstr>
      <vt:lpstr>Functional Analysis.</vt:lpstr>
      <vt:lpstr>Functional Analysis.</vt:lpstr>
      <vt:lpstr>Non-Functional Analysis.</vt:lpstr>
      <vt:lpstr>Feasibility Study.</vt:lpstr>
      <vt:lpstr>System analysis &amp; design</vt:lpstr>
      <vt:lpstr>System analysis &amp; design</vt:lpstr>
      <vt:lpstr>System analysis &amp; design</vt:lpstr>
      <vt:lpstr>System Design</vt:lpstr>
      <vt:lpstr>Database Schema</vt:lpstr>
      <vt:lpstr>Interface Design</vt:lpstr>
      <vt:lpstr>Implementation</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Tools Used (CASE Tools, Programming languages, Database platforms)</vt:lpstr>
      <vt:lpstr>Implementation details of modules (Description of procedures)</vt:lpstr>
      <vt:lpstr>Implementation details of modules (Description of procedures)</vt:lpstr>
      <vt:lpstr>Test cases for unit testing</vt:lpstr>
      <vt:lpstr>Test cases for unit testing</vt:lpstr>
      <vt:lpstr>Test cases for unit testing</vt:lpstr>
      <vt:lpstr>Test cases for unit testing</vt:lpstr>
      <vt:lpstr>Test cases for unit testing</vt:lpstr>
      <vt:lpstr>Test cases for system testing</vt:lpstr>
      <vt:lpstr>Test cases for system testing</vt:lpstr>
      <vt:lpstr>CONCLUSION AND FUTURE RECOMMENDATION</vt:lpstr>
      <vt:lpstr>CONCLUSION AND FUTURE RECOMMENDATION</vt:lpstr>
      <vt:lpstr>CONCLUSION AND FUTURE RECOMMENDATION</vt:lpstr>
      <vt:lpstr>VIDEO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2021-05-22T11:07:59Z</dcterms:created>
  <dcterms:modified xsi:type="dcterms:W3CDTF">2021-05-25T14:33:09Z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